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vml" ContentType="application/vnd.openxmlformats-officedocument.vmlDrawing"/>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8"/>
  </p:notesMasterIdLst>
  <p:handoutMasterIdLst>
    <p:handoutMasterId r:id="rId59"/>
  </p:handoutMasterIdLst>
  <p:sldIdLst>
    <p:sldId id="257" r:id="rId2"/>
    <p:sldId id="262" r:id="rId3"/>
    <p:sldId id="263" r:id="rId4"/>
    <p:sldId id="258" r:id="rId5"/>
    <p:sldId id="264" r:id="rId6"/>
    <p:sldId id="265" r:id="rId7"/>
    <p:sldId id="266" r:id="rId8"/>
    <p:sldId id="329" r:id="rId9"/>
    <p:sldId id="328" r:id="rId10"/>
    <p:sldId id="327" r:id="rId11"/>
    <p:sldId id="319" r:id="rId12"/>
    <p:sldId id="270" r:id="rId13"/>
    <p:sldId id="330" r:id="rId14"/>
    <p:sldId id="331" r:id="rId15"/>
    <p:sldId id="332" r:id="rId16"/>
    <p:sldId id="333" r:id="rId17"/>
    <p:sldId id="334" r:id="rId18"/>
    <p:sldId id="335" r:id="rId19"/>
    <p:sldId id="336" r:id="rId20"/>
    <p:sldId id="337" r:id="rId21"/>
    <p:sldId id="338" r:id="rId22"/>
    <p:sldId id="339" r:id="rId23"/>
    <p:sldId id="340" r:id="rId24"/>
    <p:sldId id="341" r:id="rId25"/>
    <p:sldId id="342" r:id="rId26"/>
    <p:sldId id="343" r:id="rId27"/>
    <p:sldId id="344" r:id="rId28"/>
    <p:sldId id="345" r:id="rId29"/>
    <p:sldId id="346" r:id="rId30"/>
    <p:sldId id="347" r:id="rId31"/>
    <p:sldId id="348" r:id="rId32"/>
    <p:sldId id="349" r:id="rId33"/>
    <p:sldId id="350" r:id="rId34"/>
    <p:sldId id="351" r:id="rId35"/>
    <p:sldId id="352" r:id="rId36"/>
    <p:sldId id="353" r:id="rId37"/>
    <p:sldId id="354" r:id="rId38"/>
    <p:sldId id="355" r:id="rId39"/>
    <p:sldId id="356" r:id="rId40"/>
    <p:sldId id="357" r:id="rId41"/>
    <p:sldId id="358" r:id="rId42"/>
    <p:sldId id="359" r:id="rId43"/>
    <p:sldId id="360" r:id="rId44"/>
    <p:sldId id="361" r:id="rId45"/>
    <p:sldId id="362" r:id="rId46"/>
    <p:sldId id="363" r:id="rId47"/>
    <p:sldId id="364" r:id="rId48"/>
    <p:sldId id="365" r:id="rId49"/>
    <p:sldId id="366" r:id="rId50"/>
    <p:sldId id="367" r:id="rId51"/>
    <p:sldId id="368" r:id="rId52"/>
    <p:sldId id="369" r:id="rId53"/>
    <p:sldId id="370" r:id="rId54"/>
    <p:sldId id="371" r:id="rId55"/>
    <p:sldId id="372" r:id="rId56"/>
    <p:sldId id="37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677B28-1A7D-41D6-BC6D-72D9AFA4EA9F}">
          <p14:sldIdLst>
            <p14:sldId id="257"/>
            <p14:sldId id="262"/>
            <p14:sldId id="263"/>
            <p14:sldId id="258"/>
            <p14:sldId id="264"/>
            <p14:sldId id="265"/>
            <p14:sldId id="266"/>
            <p14:sldId id="329"/>
            <p14:sldId id="328"/>
            <p14:sldId id="327"/>
            <p14:sldId id="319"/>
            <p14:sldId id="270"/>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3" autoAdjust="0"/>
    <p:restoredTop sz="75030" autoAdjust="0"/>
  </p:normalViewPr>
  <p:slideViewPr>
    <p:cSldViewPr snapToGrid="0" showGuides="1">
      <p:cViewPr varScale="1">
        <p:scale>
          <a:sx n="83" d="100"/>
          <a:sy n="83" d="100"/>
        </p:scale>
        <p:origin x="1620" y="90"/>
      </p:cViewPr>
      <p:guideLst>
        <p:guide orient="horz" pos="2160"/>
        <p:guide pos="3840"/>
      </p:guideLst>
    </p:cSldViewPr>
  </p:slideViewPr>
  <p:notesTextViewPr>
    <p:cViewPr>
      <p:scale>
        <a:sx n="1" d="1"/>
        <a:sy n="1" d="1"/>
      </p:scale>
      <p:origin x="0" y="0"/>
    </p:cViewPr>
  </p:notesTextViewPr>
  <p:notesViewPr>
    <p:cSldViewPr snapToGrid="0" showGuides="1">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eecedb1683454a25/Documents/Max%20Steiner/Utah%202019/Musical%20Totals%20Graph%201928-193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eecedb1683454a25/Documents/Max%20Steiner/Utah%202019/Musical%20Totals%20Graph%201928-193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eecedb1683454a25/Documents/Max%20Steiner/Utah%202019/Musical%20Totals%20Graph%201928-193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eecedb1683454a25/Documents/Max%20Steiner/Utah%202019/Musical%20Totals%20Graph%201928-1932.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dirty="0"/>
              <a:t>No. of Film Musicals Made</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tx>
            <c:strRef>
              <c:f>'[Musical Totals Graph 1928-1932.xlsx]Sheet1'!$B$1</c:f>
              <c:strCache>
                <c:ptCount val="1"/>
                <c:pt idx="0">
                  <c:v>No. of Musicals Made</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0"/>
              <c:tx>
                <c:rich>
                  <a:bodyPr/>
                  <a:lstStyle/>
                  <a:p>
                    <a:fld id="{E389402B-65EA-48FF-8FF7-9362E5C86DB3}" type="VALUE">
                      <a:rPr lang="en-US">
                        <a:solidFill>
                          <a:schemeClr val="tx1"/>
                        </a:solidFill>
                      </a:rPr>
                      <a:pPr/>
                      <a:t>[VALUE]</a:t>
                    </a:fld>
                    <a:endParaRPr lang="en-GB"/>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8D6-48DC-934B-CFA1E37CDDB7}"/>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'[Musical Totals Graph 1928-1932.xlsx]Sheet1'!$A$2:$A$6</c:f>
              <c:numCache>
                <c:formatCode>General</c:formatCode>
                <c:ptCount val="5"/>
                <c:pt idx="0">
                  <c:v>1928</c:v>
                </c:pt>
                <c:pt idx="1">
                  <c:v>1929</c:v>
                </c:pt>
                <c:pt idx="2">
                  <c:v>1930</c:v>
                </c:pt>
                <c:pt idx="3">
                  <c:v>1931</c:v>
                </c:pt>
                <c:pt idx="4">
                  <c:v>1932</c:v>
                </c:pt>
              </c:numCache>
            </c:numRef>
          </c:cat>
          <c:val>
            <c:numRef>
              <c:f>'[Musical Totals Graph 1928-1932.xlsx]Sheet1'!$B$2:$B$6</c:f>
              <c:numCache>
                <c:formatCode>General</c:formatCode>
                <c:ptCount val="5"/>
                <c:pt idx="0">
                  <c:v>2</c:v>
                </c:pt>
                <c:pt idx="1">
                  <c:v>65</c:v>
                </c:pt>
                <c:pt idx="2">
                  <c:v>62</c:v>
                </c:pt>
                <c:pt idx="3">
                  <c:v>25</c:v>
                </c:pt>
                <c:pt idx="4">
                  <c:v>10</c:v>
                </c:pt>
              </c:numCache>
            </c:numRef>
          </c:val>
          <c:extLst>
            <c:ext xmlns:c16="http://schemas.microsoft.com/office/drawing/2014/chart" uri="{C3380CC4-5D6E-409C-BE32-E72D297353CC}">
              <c16:uniqueId val="{00000001-98D6-48DC-934B-CFA1E37CDDB7}"/>
            </c:ext>
          </c:extLst>
        </c:ser>
        <c:dLbls>
          <c:dLblPos val="inEnd"/>
          <c:showLegendKey val="0"/>
          <c:showVal val="1"/>
          <c:showCatName val="0"/>
          <c:showSerName val="0"/>
          <c:showPercent val="0"/>
          <c:showBubbleSize val="0"/>
        </c:dLbls>
        <c:gapWidth val="41"/>
        <c:axId val="226883488"/>
        <c:axId val="226882504"/>
      </c:barChart>
      <c:catAx>
        <c:axId val="2268834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226882504"/>
        <c:crosses val="autoZero"/>
        <c:auto val="1"/>
        <c:lblAlgn val="ctr"/>
        <c:lblOffset val="100"/>
        <c:noMultiLvlLbl val="0"/>
      </c:catAx>
      <c:valAx>
        <c:axId val="226882504"/>
        <c:scaling>
          <c:orientation val="minMax"/>
        </c:scaling>
        <c:delete val="1"/>
        <c:axPos val="l"/>
        <c:numFmt formatCode="General" sourceLinked="1"/>
        <c:majorTickMark val="none"/>
        <c:minorTickMark val="none"/>
        <c:tickLblPos val="nextTo"/>
        <c:crossAx val="226883488"/>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dirty="0"/>
              <a:t>No. of Film Musicals Made</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tx>
            <c:strRef>
              <c:f>'[Musical Totals Graph 1928-1932.xlsx]Sheet1'!$B$1</c:f>
              <c:strCache>
                <c:ptCount val="1"/>
                <c:pt idx="0">
                  <c:v>No. of Musicals Made</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0"/>
              <c:tx>
                <c:rich>
                  <a:bodyPr/>
                  <a:lstStyle/>
                  <a:p>
                    <a:fld id="{E389402B-65EA-48FF-8FF7-9362E5C86DB3}" type="VALUE">
                      <a:rPr lang="en-US">
                        <a:solidFill>
                          <a:schemeClr val="tx1"/>
                        </a:solidFill>
                      </a:rPr>
                      <a:pPr/>
                      <a:t>[VALUE]</a:t>
                    </a:fld>
                    <a:endParaRPr lang="en-GB"/>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8D6-48DC-934B-CFA1E37CDDB7}"/>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'[Musical Totals Graph 1928-1932.xlsx]Sheet1'!$A$2:$A$6</c:f>
              <c:numCache>
                <c:formatCode>General</c:formatCode>
                <c:ptCount val="5"/>
                <c:pt idx="0">
                  <c:v>1928</c:v>
                </c:pt>
                <c:pt idx="1">
                  <c:v>1929</c:v>
                </c:pt>
                <c:pt idx="2">
                  <c:v>1930</c:v>
                </c:pt>
                <c:pt idx="3">
                  <c:v>1931</c:v>
                </c:pt>
                <c:pt idx="4">
                  <c:v>1932</c:v>
                </c:pt>
              </c:numCache>
            </c:numRef>
          </c:cat>
          <c:val>
            <c:numRef>
              <c:f>'[Musical Totals Graph 1928-1932.xlsx]Sheet1'!$B$2:$B$6</c:f>
              <c:numCache>
                <c:formatCode>General</c:formatCode>
                <c:ptCount val="5"/>
                <c:pt idx="0">
                  <c:v>2</c:v>
                </c:pt>
                <c:pt idx="1">
                  <c:v>65</c:v>
                </c:pt>
                <c:pt idx="2">
                  <c:v>62</c:v>
                </c:pt>
                <c:pt idx="3">
                  <c:v>25</c:v>
                </c:pt>
                <c:pt idx="4">
                  <c:v>10</c:v>
                </c:pt>
              </c:numCache>
            </c:numRef>
          </c:val>
          <c:extLst>
            <c:ext xmlns:c16="http://schemas.microsoft.com/office/drawing/2014/chart" uri="{C3380CC4-5D6E-409C-BE32-E72D297353CC}">
              <c16:uniqueId val="{00000001-98D6-48DC-934B-CFA1E37CDDB7}"/>
            </c:ext>
          </c:extLst>
        </c:ser>
        <c:dLbls>
          <c:dLblPos val="inEnd"/>
          <c:showLegendKey val="0"/>
          <c:showVal val="1"/>
          <c:showCatName val="0"/>
          <c:showSerName val="0"/>
          <c:showPercent val="0"/>
          <c:showBubbleSize val="0"/>
        </c:dLbls>
        <c:gapWidth val="41"/>
        <c:axId val="226883488"/>
        <c:axId val="226882504"/>
      </c:barChart>
      <c:catAx>
        <c:axId val="2268834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226882504"/>
        <c:crosses val="autoZero"/>
        <c:auto val="1"/>
        <c:lblAlgn val="ctr"/>
        <c:lblOffset val="100"/>
        <c:noMultiLvlLbl val="0"/>
      </c:catAx>
      <c:valAx>
        <c:axId val="226882504"/>
        <c:scaling>
          <c:orientation val="minMax"/>
        </c:scaling>
        <c:delete val="1"/>
        <c:axPos val="l"/>
        <c:numFmt formatCode="General" sourceLinked="1"/>
        <c:majorTickMark val="none"/>
        <c:minorTickMark val="none"/>
        <c:tickLblPos val="nextTo"/>
        <c:crossAx val="226883488"/>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dirty="0"/>
              <a:t>No. of Film Musicals Made</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tx>
            <c:strRef>
              <c:f>'[Musical Totals Graph 1928-1932.xlsx]Sheet1'!$B$1</c:f>
              <c:strCache>
                <c:ptCount val="1"/>
                <c:pt idx="0">
                  <c:v>No. of Musicals Made</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0"/>
              <c:tx>
                <c:rich>
                  <a:bodyPr/>
                  <a:lstStyle/>
                  <a:p>
                    <a:fld id="{E389402B-65EA-48FF-8FF7-9362E5C86DB3}" type="VALUE">
                      <a:rPr lang="en-US">
                        <a:solidFill>
                          <a:schemeClr val="tx1"/>
                        </a:solidFill>
                      </a:rPr>
                      <a:pPr/>
                      <a:t>[VALUE]</a:t>
                    </a:fld>
                    <a:endParaRPr lang="en-GB"/>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8D6-48DC-934B-CFA1E37CDDB7}"/>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'[Musical Totals Graph 1928-1932.xlsx]Sheet1'!$A$2:$A$6</c:f>
              <c:numCache>
                <c:formatCode>General</c:formatCode>
                <c:ptCount val="5"/>
                <c:pt idx="0">
                  <c:v>1928</c:v>
                </c:pt>
                <c:pt idx="1">
                  <c:v>1929</c:v>
                </c:pt>
                <c:pt idx="2">
                  <c:v>1930</c:v>
                </c:pt>
                <c:pt idx="3">
                  <c:v>1931</c:v>
                </c:pt>
                <c:pt idx="4">
                  <c:v>1932</c:v>
                </c:pt>
              </c:numCache>
            </c:numRef>
          </c:cat>
          <c:val>
            <c:numRef>
              <c:f>'[Musical Totals Graph 1928-1932.xlsx]Sheet1'!$B$2:$B$6</c:f>
              <c:numCache>
                <c:formatCode>General</c:formatCode>
                <c:ptCount val="5"/>
                <c:pt idx="0">
                  <c:v>2</c:v>
                </c:pt>
                <c:pt idx="1">
                  <c:v>65</c:v>
                </c:pt>
                <c:pt idx="2">
                  <c:v>62</c:v>
                </c:pt>
                <c:pt idx="3">
                  <c:v>25</c:v>
                </c:pt>
                <c:pt idx="4">
                  <c:v>10</c:v>
                </c:pt>
              </c:numCache>
            </c:numRef>
          </c:val>
          <c:extLst>
            <c:ext xmlns:c16="http://schemas.microsoft.com/office/drawing/2014/chart" uri="{C3380CC4-5D6E-409C-BE32-E72D297353CC}">
              <c16:uniqueId val="{00000001-98D6-48DC-934B-CFA1E37CDDB7}"/>
            </c:ext>
          </c:extLst>
        </c:ser>
        <c:dLbls>
          <c:dLblPos val="inEnd"/>
          <c:showLegendKey val="0"/>
          <c:showVal val="1"/>
          <c:showCatName val="0"/>
          <c:showSerName val="0"/>
          <c:showPercent val="0"/>
          <c:showBubbleSize val="0"/>
        </c:dLbls>
        <c:gapWidth val="41"/>
        <c:axId val="226883488"/>
        <c:axId val="226882504"/>
      </c:barChart>
      <c:catAx>
        <c:axId val="2268834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226882504"/>
        <c:crosses val="autoZero"/>
        <c:auto val="1"/>
        <c:lblAlgn val="ctr"/>
        <c:lblOffset val="100"/>
        <c:noMultiLvlLbl val="0"/>
      </c:catAx>
      <c:valAx>
        <c:axId val="226882504"/>
        <c:scaling>
          <c:orientation val="minMax"/>
        </c:scaling>
        <c:delete val="1"/>
        <c:axPos val="l"/>
        <c:numFmt formatCode="General" sourceLinked="1"/>
        <c:majorTickMark val="none"/>
        <c:minorTickMark val="none"/>
        <c:tickLblPos val="nextTo"/>
        <c:crossAx val="226883488"/>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GB" dirty="0"/>
              <a:t>No. of Film Musicals Made</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tx>
            <c:strRef>
              <c:f>'[Musical Totals Graph 1928-1932.xlsx]Sheet1'!$B$1</c:f>
              <c:strCache>
                <c:ptCount val="1"/>
                <c:pt idx="0">
                  <c:v>No. of Musicals Made</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0"/>
              <c:tx>
                <c:rich>
                  <a:bodyPr/>
                  <a:lstStyle/>
                  <a:p>
                    <a:fld id="{E389402B-65EA-48FF-8FF7-9362E5C86DB3}" type="VALUE">
                      <a:rPr lang="en-US">
                        <a:solidFill>
                          <a:schemeClr val="tx1"/>
                        </a:solidFill>
                      </a:rPr>
                      <a:pPr/>
                      <a:t>[VALUE]</a:t>
                    </a:fld>
                    <a:endParaRPr lang="en-GB"/>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8D6-48DC-934B-CFA1E37CDDB7}"/>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'[Musical Totals Graph 1928-1932.xlsx]Sheet1'!$A$2:$A$6</c:f>
              <c:numCache>
                <c:formatCode>General</c:formatCode>
                <c:ptCount val="5"/>
                <c:pt idx="0">
                  <c:v>1928</c:v>
                </c:pt>
                <c:pt idx="1">
                  <c:v>1929</c:v>
                </c:pt>
                <c:pt idx="2">
                  <c:v>1930</c:v>
                </c:pt>
                <c:pt idx="3">
                  <c:v>1931</c:v>
                </c:pt>
                <c:pt idx="4">
                  <c:v>1932</c:v>
                </c:pt>
              </c:numCache>
            </c:numRef>
          </c:cat>
          <c:val>
            <c:numRef>
              <c:f>'[Musical Totals Graph 1928-1932.xlsx]Sheet1'!$B$2:$B$6</c:f>
              <c:numCache>
                <c:formatCode>General</c:formatCode>
                <c:ptCount val="5"/>
                <c:pt idx="0">
                  <c:v>2</c:v>
                </c:pt>
                <c:pt idx="1">
                  <c:v>65</c:v>
                </c:pt>
                <c:pt idx="2">
                  <c:v>62</c:v>
                </c:pt>
                <c:pt idx="3">
                  <c:v>25</c:v>
                </c:pt>
                <c:pt idx="4">
                  <c:v>10</c:v>
                </c:pt>
              </c:numCache>
            </c:numRef>
          </c:val>
          <c:extLst>
            <c:ext xmlns:c16="http://schemas.microsoft.com/office/drawing/2014/chart" uri="{C3380CC4-5D6E-409C-BE32-E72D297353CC}">
              <c16:uniqueId val="{00000001-98D6-48DC-934B-CFA1E37CDDB7}"/>
            </c:ext>
          </c:extLst>
        </c:ser>
        <c:dLbls>
          <c:dLblPos val="inEnd"/>
          <c:showLegendKey val="0"/>
          <c:showVal val="1"/>
          <c:showCatName val="0"/>
          <c:showSerName val="0"/>
          <c:showPercent val="0"/>
          <c:showBubbleSize val="0"/>
        </c:dLbls>
        <c:gapWidth val="41"/>
        <c:axId val="226883488"/>
        <c:axId val="226882504"/>
      </c:barChart>
      <c:catAx>
        <c:axId val="2268834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226882504"/>
        <c:crosses val="autoZero"/>
        <c:auto val="1"/>
        <c:lblAlgn val="ctr"/>
        <c:lblOffset val="100"/>
        <c:noMultiLvlLbl val="0"/>
      </c:catAx>
      <c:valAx>
        <c:axId val="226882504"/>
        <c:scaling>
          <c:orientation val="minMax"/>
        </c:scaling>
        <c:delete val="1"/>
        <c:axPos val="l"/>
        <c:numFmt formatCode="General" sourceLinked="1"/>
        <c:majorTickMark val="none"/>
        <c:minorTickMark val="none"/>
        <c:tickLblPos val="nextTo"/>
        <c:crossAx val="226883488"/>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D91178-905E-4181-A080-73FBE2A7F10F}" type="datetimeFigureOut">
              <a:rPr lang="en-US" smtClean="0"/>
              <a:t>10/1/2019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DC0C31-3BFD-43A2-B8EE-356E8F332F68}" type="slidenum">
              <a:rPr lang="en-US" smtClean="0"/>
              <a:t>‹#›</a:t>
            </a:fld>
            <a:endParaRPr lang="en-US"/>
          </a:p>
        </p:txBody>
      </p:sp>
    </p:spTree>
    <p:extLst>
      <p:ext uri="{BB962C8B-B14F-4D97-AF65-F5344CB8AC3E}">
        <p14:creationId xmlns:p14="http://schemas.microsoft.com/office/powerpoint/2010/main" val="18726552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649B93-516E-447E-9C4C-C287614C6398}" type="datetimeFigureOut">
              <a:rPr lang="en-US" smtClean="0"/>
              <a:t>10/1/2019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7908AF-65BE-457F-9D87-289A548E61FF}" type="slidenum">
              <a:rPr lang="en-US" smtClean="0"/>
              <a:t>‹#›</a:t>
            </a:fld>
            <a:endParaRPr lang="en-US"/>
          </a:p>
        </p:txBody>
      </p:sp>
    </p:spTree>
    <p:extLst>
      <p:ext uri="{BB962C8B-B14F-4D97-AF65-F5344CB8AC3E}">
        <p14:creationId xmlns:p14="http://schemas.microsoft.com/office/powerpoint/2010/main" val="3372320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Introductory slide.</a:t>
            </a:r>
            <a:endParaRPr lang="en-US" dirty="0"/>
          </a:p>
          <a:p>
            <a:endParaRPr lang="en-US" b="1" dirty="0"/>
          </a:p>
          <a:p>
            <a:r>
              <a:rPr lang="en-US" dirty="0"/>
              <a:t>Today, this is a real thrill for me to assist in some small way in the presentation of one of the highlights of my life – a screening of </a:t>
            </a:r>
            <a:r>
              <a:rPr lang="en-US" i="1" dirty="0"/>
              <a:t>King Kong </a:t>
            </a:r>
            <a:r>
              <a:rPr lang="en-US" i="0" dirty="0"/>
              <a:t>with the score performed by a live orchestra; the fine Brigham Young University Symphony Orchestra (CHECK).  And we can do it thanks to the work of the three men sitting here today – James </a:t>
            </a:r>
            <a:r>
              <a:rPr lang="en-US" i="0" dirty="0" err="1"/>
              <a:t>D’Arc</a:t>
            </a:r>
            <a:r>
              <a:rPr lang="en-US" i="0" dirty="0"/>
              <a:t>, John Morgan and William Stromberg.  When I was asked to be on this panel, I considered it, as I do now, the greatest </a:t>
            </a:r>
            <a:r>
              <a:rPr lang="en-US" i="0" dirty="0" err="1"/>
              <a:t>honour</a:t>
            </a:r>
            <a:r>
              <a:rPr lang="en-US" i="0" dirty="0"/>
              <a:t> of my life; I’m pretty sure we wouldn’t all be sitting here at a Max Steiner Symposium without them.  They are going to share the fruits of their hard work with you today, but I thought I would begin by reminding you of the context, both for Steiner personally and as a composer, of </a:t>
            </a:r>
            <a:r>
              <a:rPr lang="en-US" i="1" dirty="0"/>
              <a:t>King Kong.</a:t>
            </a:r>
            <a:endParaRPr lang="en-US" dirty="0"/>
          </a:p>
        </p:txBody>
      </p:sp>
      <p:sp>
        <p:nvSpPr>
          <p:cNvPr id="4" name="Slide Number Placeholder 3"/>
          <p:cNvSpPr>
            <a:spLocks noGrp="1"/>
          </p:cNvSpPr>
          <p:nvPr>
            <p:ph type="sldNum" sz="quarter" idx="10"/>
          </p:nvPr>
        </p:nvSpPr>
        <p:spPr/>
        <p:txBody>
          <a:bodyPr/>
          <a:lstStyle/>
          <a:p>
            <a:fld id="{887908AF-65BE-457F-9D87-289A548E61FF}" type="slidenum">
              <a:rPr lang="en-US" smtClean="0"/>
              <a:t>1</a:t>
            </a:fld>
            <a:endParaRPr lang="en-US"/>
          </a:p>
        </p:txBody>
      </p:sp>
    </p:spTree>
    <p:extLst>
      <p:ext uri="{BB962C8B-B14F-4D97-AF65-F5344CB8AC3E}">
        <p14:creationId xmlns:p14="http://schemas.microsoft.com/office/powerpoint/2010/main" val="2619618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It was for orchestration, naturally, on </a:t>
            </a:r>
            <a:r>
              <a:rPr lang="en-GB" i="1" dirty="0"/>
              <a:t>Dixiana</a:t>
            </a:r>
            <a:r>
              <a:rPr lang="en-GB" i="0" dirty="0"/>
              <a:t>, naturally.  </a:t>
            </a:r>
          </a:p>
        </p:txBody>
      </p:sp>
      <p:sp>
        <p:nvSpPr>
          <p:cNvPr id="4" name="Slide Number Placeholder 3"/>
          <p:cNvSpPr>
            <a:spLocks noGrp="1"/>
          </p:cNvSpPr>
          <p:nvPr>
            <p:ph type="sldNum" sz="quarter" idx="10"/>
          </p:nvPr>
        </p:nvSpPr>
        <p:spPr/>
        <p:txBody>
          <a:bodyPr/>
          <a:lstStyle/>
          <a:p>
            <a:fld id="{887908AF-65BE-457F-9D87-289A548E61FF}" type="slidenum">
              <a:rPr lang="en-US" smtClean="0"/>
              <a:t>10</a:t>
            </a:fld>
            <a:endParaRPr lang="en-US"/>
          </a:p>
        </p:txBody>
      </p:sp>
    </p:spTree>
    <p:extLst>
      <p:ext uri="{BB962C8B-B14F-4D97-AF65-F5344CB8AC3E}">
        <p14:creationId xmlns:p14="http://schemas.microsoft.com/office/powerpoint/2010/main" val="2132416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And, on the slide, we have a completely random example of Max’s work on the picture, included for no other reason than Max orchestrated it, for cellos.  It comes from the conductor’s score.</a:t>
            </a:r>
          </a:p>
          <a:p>
            <a:endParaRPr lang="en-GB" i="0" dirty="0"/>
          </a:p>
          <a:p>
            <a:r>
              <a:rPr lang="en-GB" i="0" dirty="0"/>
              <a:t>Steiner, like many in his and other professions, started almost at the bottom of the ladder, but he was looking up and ready to climb.  </a:t>
            </a:r>
          </a:p>
          <a:p>
            <a:endParaRPr lang="en-GB" i="0" dirty="0"/>
          </a:p>
        </p:txBody>
      </p:sp>
      <p:sp>
        <p:nvSpPr>
          <p:cNvPr id="4" name="Slide Number Placeholder 3"/>
          <p:cNvSpPr>
            <a:spLocks noGrp="1"/>
          </p:cNvSpPr>
          <p:nvPr>
            <p:ph type="sldNum" sz="quarter" idx="10"/>
          </p:nvPr>
        </p:nvSpPr>
        <p:spPr/>
        <p:txBody>
          <a:bodyPr/>
          <a:lstStyle/>
          <a:p>
            <a:fld id="{887908AF-65BE-457F-9D87-289A548E61FF}" type="slidenum">
              <a:rPr lang="en-US" smtClean="0"/>
              <a:t>11</a:t>
            </a:fld>
            <a:endParaRPr lang="en-US"/>
          </a:p>
        </p:txBody>
      </p:sp>
    </p:spTree>
    <p:extLst>
      <p:ext uri="{BB962C8B-B14F-4D97-AF65-F5344CB8AC3E}">
        <p14:creationId xmlns:p14="http://schemas.microsoft.com/office/powerpoint/2010/main" val="1028322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Having arrived at the bottom, in </a:t>
            </a:r>
            <a:r>
              <a:rPr lang="en-GB" i="1" dirty="0"/>
              <a:t>Notes to You</a:t>
            </a:r>
            <a:r>
              <a:rPr lang="en-GB" i="0" dirty="0"/>
              <a:t> Steiner records the names of some of the other staff in RKO’s music department that he was essentially working for.  The conductor, Victor Baravalle, who served as Musical Director on </a:t>
            </a:r>
            <a:r>
              <a:rPr lang="en-GB" i="1" dirty="0"/>
              <a:t>Dixiana </a:t>
            </a:r>
            <a:r>
              <a:rPr lang="en-GB" i="0" dirty="0"/>
              <a:t>and a number of other of the studio’s musicals; and the man who was Baravalle’s assistant at the time – Roy Webb.  Steiner also recorded meeting supervising producer William LeBaron, as well as his assistant at that time, Pandro S. Berman.  </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GB" i="0" dirty="0"/>
          </a:p>
        </p:txBody>
      </p:sp>
      <p:sp>
        <p:nvSpPr>
          <p:cNvPr id="4" name="Slide Number Placeholder 3"/>
          <p:cNvSpPr>
            <a:spLocks noGrp="1"/>
          </p:cNvSpPr>
          <p:nvPr>
            <p:ph type="sldNum" sz="quarter" idx="10"/>
          </p:nvPr>
        </p:nvSpPr>
        <p:spPr/>
        <p:txBody>
          <a:bodyPr/>
          <a:lstStyle/>
          <a:p>
            <a:fld id="{887908AF-65BE-457F-9D87-289A548E61FF}" type="slidenum">
              <a:rPr lang="en-US" smtClean="0"/>
              <a:t>12</a:t>
            </a:fld>
            <a:endParaRPr lang="en-US"/>
          </a:p>
        </p:txBody>
      </p:sp>
    </p:spTree>
    <p:extLst>
      <p:ext uri="{BB962C8B-B14F-4D97-AF65-F5344CB8AC3E}">
        <p14:creationId xmlns:p14="http://schemas.microsoft.com/office/powerpoint/2010/main" val="486847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But, post-1929 economic hard times eventually reached Hollywood and all studios were forced to make cutbacks.  RKO, always the most financially fragile of the five major studios, felt the pinch more than most, and almost their entire music department, such as it was then, was let go.  </a:t>
            </a:r>
          </a:p>
        </p:txBody>
      </p:sp>
      <p:sp>
        <p:nvSpPr>
          <p:cNvPr id="4" name="Slide Number Placeholder 3"/>
          <p:cNvSpPr>
            <a:spLocks noGrp="1"/>
          </p:cNvSpPr>
          <p:nvPr>
            <p:ph type="sldNum" sz="quarter" idx="10"/>
          </p:nvPr>
        </p:nvSpPr>
        <p:spPr/>
        <p:txBody>
          <a:bodyPr/>
          <a:lstStyle/>
          <a:p>
            <a:fld id="{887908AF-65BE-457F-9D87-289A548E61FF}" type="slidenum">
              <a:rPr lang="en-US" smtClean="0"/>
              <a:t>13</a:t>
            </a:fld>
            <a:endParaRPr lang="en-US"/>
          </a:p>
        </p:txBody>
      </p:sp>
    </p:spTree>
    <p:extLst>
      <p:ext uri="{BB962C8B-B14F-4D97-AF65-F5344CB8AC3E}">
        <p14:creationId xmlns:p14="http://schemas.microsoft.com/office/powerpoint/2010/main" val="226079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According to Max himself, he was first of all kept on at the studio, then he too was let go, before being called back to Hollywood on a month-by-month basis. </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14</a:t>
            </a:fld>
            <a:endParaRPr lang="en-US"/>
          </a:p>
        </p:txBody>
      </p:sp>
    </p:spTree>
    <p:extLst>
      <p:ext uri="{BB962C8B-B14F-4D97-AF65-F5344CB8AC3E}">
        <p14:creationId xmlns:p14="http://schemas.microsoft.com/office/powerpoint/2010/main" val="3309225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Max was told that William LeBaron wanted Max to stay on at RKO, as Head of the Music Department!  </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15</a:t>
            </a:fld>
            <a:endParaRPr lang="en-US"/>
          </a:p>
        </p:txBody>
      </p:sp>
    </p:spTree>
    <p:extLst>
      <p:ext uri="{BB962C8B-B14F-4D97-AF65-F5344CB8AC3E}">
        <p14:creationId xmlns:p14="http://schemas.microsoft.com/office/powerpoint/2010/main" val="2116725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According to Jim’s notes for the beautiful 3-CD set </a:t>
            </a:r>
            <a:r>
              <a:rPr lang="en-GB" i="1" dirty="0"/>
              <a:t>Max Steiner: The RKO Years 1929-1936 </a:t>
            </a:r>
            <a:r>
              <a:rPr lang="en-GB" i="0" dirty="0"/>
              <a:t>(2002), if I may quote from them, the industry journal </a:t>
            </a:r>
            <a:r>
              <a:rPr lang="en-GB" i="1" dirty="0"/>
              <a:t>Screen World </a:t>
            </a:r>
            <a:r>
              <a:rPr lang="en-GB" i="0" dirty="0"/>
              <a:t>announced on November 5, 1930, almost 89 years ago today – doesn’t time fly? – that Max Steiner was now the head of the music department at RKO Radio Pictures.  </a:t>
            </a:r>
            <a:r>
              <a:rPr lang="en-GB" i="1" dirty="0"/>
              <a:t>Screen World </a:t>
            </a:r>
            <a:r>
              <a:rPr lang="en-GB" i="0" dirty="0"/>
              <a:t>said: “Radio’s keeping of Steiner would seem to be a very sensible thing – which in itself is worthy of mention in the picture business.  Steiner has a reputation not only for orchestra conducting but for composing, orchestration, and business experience in the show, picture and opera industries.  Any executive or official in picture production must be a ‘man of all work’ – specialists,” </a:t>
            </a:r>
            <a:r>
              <a:rPr lang="en-GB" i="1" dirty="0"/>
              <a:t>Screen World </a:t>
            </a:r>
            <a:r>
              <a:rPr lang="en-GB" i="0" dirty="0"/>
              <a:t>concluded rather cryptically, “are limited to the lumber companies.”  (James V. </a:t>
            </a:r>
            <a:r>
              <a:rPr lang="en-GB" i="0" dirty="0" err="1"/>
              <a:t>D’Arc</a:t>
            </a:r>
            <a:r>
              <a:rPr lang="en-GB" i="0" dirty="0"/>
              <a:t>, </a:t>
            </a:r>
            <a:r>
              <a:rPr lang="en-GB" i="1" dirty="0"/>
              <a:t>Max Steiner: The RKO Years </a:t>
            </a:r>
            <a:r>
              <a:rPr lang="en-GB" i="0" dirty="0"/>
              <a:t>1929-1936, 2002, p.5.)  This was less than </a:t>
            </a:r>
            <a:r>
              <a:rPr lang="en-GB" i="1" dirty="0"/>
              <a:t>one year </a:t>
            </a:r>
            <a:r>
              <a:rPr lang="en-GB" i="0" dirty="0"/>
              <a:t>after arriving as a lowly orchestrator, he was now head of the whole shebang!  And, naturally, being the head honcho at one of the five major studios music department, he got to pick and choose (for the most part, at least) which pictures he would write for, or at least act as its Musical Director…</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16</a:t>
            </a:fld>
            <a:endParaRPr lang="en-US"/>
          </a:p>
        </p:txBody>
      </p:sp>
    </p:spTree>
    <p:extLst>
      <p:ext uri="{BB962C8B-B14F-4D97-AF65-F5344CB8AC3E}">
        <p14:creationId xmlns:p14="http://schemas.microsoft.com/office/powerpoint/2010/main" val="3878705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…and they didn’t come much bigger than the studio’s biggest production of the 1930/1931 season, </a:t>
            </a:r>
            <a:r>
              <a:rPr lang="en-GB" i="1" dirty="0"/>
              <a:t>Cimarron</a:t>
            </a:r>
            <a:r>
              <a:rPr lang="en-GB" i="0" dirty="0"/>
              <a:t>.  It was to be a two-hour Western based on Edna Ferber’s novel, and set during the Oklahoma Land Rush of 1889.  As I said earlier, musicals were no longer the order of the day, and you couldn’t get a picture </a:t>
            </a:r>
            <a:r>
              <a:rPr lang="en-GB" i="1" dirty="0"/>
              <a:t>less </a:t>
            </a:r>
            <a:r>
              <a:rPr lang="en-GB" i="0" dirty="0"/>
              <a:t>like a musical than this one.  </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17</a:t>
            </a:fld>
            <a:endParaRPr lang="en-US"/>
          </a:p>
        </p:txBody>
      </p:sp>
    </p:spTree>
    <p:extLst>
      <p:ext uri="{BB962C8B-B14F-4D97-AF65-F5344CB8AC3E}">
        <p14:creationId xmlns:p14="http://schemas.microsoft.com/office/powerpoint/2010/main" val="2728237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Cimarron </a:t>
            </a:r>
            <a:r>
              <a:rPr lang="en-GB" sz="1200" b="0" i="0" kern="1200" dirty="0">
                <a:solidFill>
                  <a:schemeClr val="tx1"/>
                </a:solidFill>
                <a:effectLst/>
                <a:latin typeface="+mn-lt"/>
                <a:ea typeface="+mn-ea"/>
                <a:cs typeface="+mn-cs"/>
              </a:rPr>
              <a:t>was a learning experience for all departments at the studio.  Firstly, they had not made a western on this scale to date; only the odd B-western, a comedy or two and – of course – musicals like </a:t>
            </a:r>
            <a:r>
              <a:rPr lang="en-GB" sz="1200" b="0" i="1" kern="1200" dirty="0">
                <a:solidFill>
                  <a:schemeClr val="tx1"/>
                </a:solidFill>
                <a:effectLst/>
                <a:latin typeface="+mn-lt"/>
                <a:ea typeface="+mn-ea"/>
                <a:cs typeface="+mn-cs"/>
              </a:rPr>
              <a:t>Rio Rita</a:t>
            </a:r>
            <a:r>
              <a:rPr lang="en-GB" sz="1200" b="0" i="0" kern="1200" dirty="0">
                <a:solidFill>
                  <a:schemeClr val="tx1"/>
                </a:solidFill>
                <a:effectLst/>
                <a:latin typeface="+mn-lt"/>
                <a:ea typeface="+mn-ea"/>
                <a:cs typeface="+mn-cs"/>
              </a:rPr>
              <a:t>.  </a:t>
            </a:r>
            <a:endParaRPr lang="en-GB"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18</a:t>
            </a:fld>
            <a:endParaRPr lang="en-US"/>
          </a:p>
        </p:txBody>
      </p:sp>
    </p:spTree>
    <p:extLst>
      <p:ext uri="{BB962C8B-B14F-4D97-AF65-F5344CB8AC3E}">
        <p14:creationId xmlns:p14="http://schemas.microsoft.com/office/powerpoint/2010/main" val="3505804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And for all films, there was always music to accompany the main titles at the start of the film, perhaps a minute, or 90 seconds of music at the most, and this would stop the moment you saw actors on the screen, or at least before the dialogue started.  And, unless you saw an orchestra or a phonograph, or a radio, on the screen, you wouldn’t hear another note of music until the end titles, when a short burst of library music would inform audiences that it was time to wake up, put their coats on and trudge outside, back into reality.  In the early days of the sound era, movie producers believed that, if audiences heard music that could not be explained by something on the screen, they would sit wondering where on Earth the music was coming from.  The posh terms for it that film musicologists use is diegetic music – that which is given an on-screen performance; and </a:t>
            </a:r>
            <a:r>
              <a:rPr lang="en-GB" sz="1200" b="0" i="1" kern="1200" dirty="0">
                <a:solidFill>
                  <a:schemeClr val="tx1"/>
                </a:solidFill>
                <a:effectLst/>
                <a:latin typeface="+mn-lt"/>
                <a:ea typeface="+mn-ea"/>
                <a:cs typeface="+mn-cs"/>
              </a:rPr>
              <a:t>non-diegetic </a:t>
            </a:r>
            <a:r>
              <a:rPr lang="en-GB" sz="1200" b="0" i="0" kern="1200" dirty="0">
                <a:solidFill>
                  <a:schemeClr val="tx1"/>
                </a:solidFill>
                <a:effectLst/>
                <a:latin typeface="+mn-lt"/>
                <a:ea typeface="+mn-ea"/>
                <a:cs typeface="+mn-cs"/>
              </a:rPr>
              <a:t>music, which was the stuff that Max was about to get into – the background music that was “a subliminal boost to the impact of the visual,” as Tony Thomas neatly summed it up in his notes to the album </a:t>
            </a:r>
            <a:r>
              <a:rPr lang="en-GB" sz="1200" b="0" i="1" kern="1200" dirty="0">
                <a:solidFill>
                  <a:schemeClr val="tx1"/>
                </a:solidFill>
                <a:effectLst/>
                <a:latin typeface="+mn-lt"/>
                <a:ea typeface="+mn-ea"/>
                <a:cs typeface="+mn-cs"/>
              </a:rPr>
              <a:t>The Film Music of Max Steiner </a:t>
            </a:r>
            <a:r>
              <a:rPr lang="en-GB" sz="1200" b="0" i="0" kern="1200" dirty="0">
                <a:solidFill>
                  <a:schemeClr val="tx1"/>
                </a:solidFill>
                <a:effectLst/>
                <a:latin typeface="+mn-lt"/>
                <a:ea typeface="+mn-ea"/>
                <a:cs typeface="+mn-cs"/>
              </a:rPr>
              <a:t>(Medallion Records, n/d, ML 309).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Naturally, the situation was different in the silent era.  Most movie theatres had at least a piano, or an organ, and some of the larger ones might utilise a small orchestra or band.  The big first-run houses in major cities like New York, Chicago, and elsewhere, could probably afford large orchestras to play for high-profile openings of major productions.  But the birth of the sound era changed all that and, while theatres had to pay to be fitted with sound equipment, they were certainly glad not to have to hire expensive orchestras on a regular basis.</a:t>
            </a:r>
            <a:endParaRPr lang="en-GB"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19</a:t>
            </a:fld>
            <a:endParaRPr lang="en-US"/>
          </a:p>
        </p:txBody>
      </p:sp>
    </p:spTree>
    <p:extLst>
      <p:ext uri="{BB962C8B-B14F-4D97-AF65-F5344CB8AC3E}">
        <p14:creationId xmlns:p14="http://schemas.microsoft.com/office/powerpoint/2010/main" val="4105299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Max Steiner: The Road to King Kong – The Rise of Max Steiner 1930-1933</a:t>
            </a:r>
            <a:endParaRPr lang="en-US" dirty="0"/>
          </a:p>
          <a:p>
            <a:endParaRPr lang="en-US" dirty="0"/>
          </a:p>
          <a:p>
            <a:r>
              <a:rPr lang="en-US" sz="1200" kern="1200" dirty="0">
                <a:solidFill>
                  <a:schemeClr val="tx1"/>
                </a:solidFill>
                <a:effectLst/>
                <a:latin typeface="+mn-lt"/>
                <a:ea typeface="+mn-ea"/>
                <a:cs typeface="+mn-cs"/>
              </a:rPr>
              <a:t>WARNING: Please note, there may be some British spelling once again, for which I </a:t>
            </a:r>
            <a:r>
              <a:rPr lang="en-US" sz="1200" kern="1200" dirty="0" err="1">
                <a:solidFill>
                  <a:schemeClr val="tx1"/>
                </a:solidFill>
                <a:effectLst/>
                <a:latin typeface="+mn-lt"/>
                <a:ea typeface="+mn-ea"/>
                <a:cs typeface="+mn-cs"/>
              </a:rPr>
              <a:t>apologise</a:t>
            </a:r>
            <a:r>
              <a:rPr lang="en-US" sz="1200" kern="1200" dirty="0">
                <a:solidFill>
                  <a:schemeClr val="tx1"/>
                </a:solidFill>
                <a:effectLst/>
                <a:latin typeface="+mn-lt"/>
                <a:ea typeface="+mn-ea"/>
                <a:cs typeface="+mn-cs"/>
              </a:rPr>
              <a:t> (!) in advance.  Parents, please warn your children that this is </a:t>
            </a:r>
            <a:r>
              <a:rPr lang="en-US" sz="1200" i="1" kern="1200" dirty="0">
                <a:solidFill>
                  <a:schemeClr val="tx1"/>
                </a:solidFill>
                <a:effectLst/>
                <a:latin typeface="+mn-lt"/>
                <a:ea typeface="+mn-ea"/>
                <a:cs typeface="+mn-cs"/>
              </a:rPr>
              <a:t>not </a:t>
            </a:r>
            <a:r>
              <a:rPr lang="en-US" sz="1200" kern="1200" dirty="0">
                <a:solidFill>
                  <a:schemeClr val="tx1"/>
                </a:solidFill>
                <a:effectLst/>
                <a:latin typeface="+mn-lt"/>
                <a:ea typeface="+mn-ea"/>
                <a:cs typeface="+mn-cs"/>
              </a:rPr>
              <a:t>how spelling is done in the real world.  Or grammar, for that matter.</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87908AF-65BE-457F-9D87-289A548E61FF}" type="slidenum">
              <a:rPr lang="en-US" smtClean="0"/>
              <a:t>2</a:t>
            </a:fld>
            <a:endParaRPr lang="en-US"/>
          </a:p>
        </p:txBody>
      </p:sp>
    </p:spTree>
    <p:extLst>
      <p:ext uri="{BB962C8B-B14F-4D97-AF65-F5344CB8AC3E}">
        <p14:creationId xmlns:p14="http://schemas.microsoft.com/office/powerpoint/2010/main" val="2487764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Instead of using library music, or composing some kind of vacuous, completely unmemorable waltz for strings, Steiner wanted to compose something that fitted the picture.  This would be somewhat unusual for the Viennese composer whose music up to that point, both published and in the theatre, was rooted very much in the traditions and idioms of Viennese light music – waltzes, military band music, and popular songs.  Not to mention the Broadway shows that had, in a roundabout way, come from those same Viennese light operatic traditions.  At this moment in film history, there was no precedent on how to score a sound film, but Max, up until then a representation of convention and conformity, musically speaking, wanted to try something a little bit different, and the film’s producer, William LeBaron, agreed.</a:t>
            </a:r>
          </a:p>
        </p:txBody>
      </p:sp>
      <p:sp>
        <p:nvSpPr>
          <p:cNvPr id="4" name="Slide Number Placeholder 3"/>
          <p:cNvSpPr>
            <a:spLocks noGrp="1"/>
          </p:cNvSpPr>
          <p:nvPr>
            <p:ph type="sldNum" sz="quarter" idx="10"/>
          </p:nvPr>
        </p:nvSpPr>
        <p:spPr/>
        <p:txBody>
          <a:bodyPr/>
          <a:lstStyle/>
          <a:p>
            <a:fld id="{887908AF-65BE-457F-9D87-289A548E61FF}" type="slidenum">
              <a:rPr lang="en-US" smtClean="0"/>
              <a:t>20</a:t>
            </a:fld>
            <a:endParaRPr lang="en-US"/>
          </a:p>
        </p:txBody>
      </p:sp>
    </p:spTree>
    <p:extLst>
      <p:ext uri="{BB962C8B-B14F-4D97-AF65-F5344CB8AC3E}">
        <p14:creationId xmlns:p14="http://schemas.microsoft.com/office/powerpoint/2010/main" val="3941009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[Play clip from </a:t>
            </a:r>
            <a:r>
              <a:rPr lang="en-GB" sz="1200" b="0" i="1" kern="1200" dirty="0">
                <a:solidFill>
                  <a:schemeClr val="tx1"/>
                </a:solidFill>
                <a:effectLst/>
                <a:latin typeface="+mn-lt"/>
                <a:ea typeface="+mn-ea"/>
                <a:cs typeface="+mn-cs"/>
              </a:rPr>
              <a:t>Cimarron</a:t>
            </a:r>
            <a:r>
              <a:rPr lang="en-GB"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most important individual on any production during the Studio Era was the producer.  And for Max, it was no different.  If he could get the producer on his side, then he was pretty much free to do what he wanted.  And this was what he came up with for </a:t>
            </a:r>
            <a:r>
              <a:rPr lang="en-GB" sz="1200" b="0" i="1" kern="1200" dirty="0">
                <a:solidFill>
                  <a:schemeClr val="tx1"/>
                </a:solidFill>
                <a:effectLst/>
                <a:latin typeface="+mn-lt"/>
                <a:ea typeface="+mn-ea"/>
                <a:cs typeface="+mn-cs"/>
              </a:rPr>
              <a:t>Cimarron</a:t>
            </a:r>
            <a:r>
              <a:rPr lang="en-GB" sz="1200" b="0" i="0" kern="1200" dirty="0">
                <a:solidFill>
                  <a:schemeClr val="tx1"/>
                </a:solidFill>
                <a:effectLst/>
                <a:latin typeface="+mn-lt"/>
                <a:ea typeface="+mn-ea"/>
                <a:cs typeface="+mn-cs"/>
              </a:rPr>
              <a:t>.  William LeBaron, director Wesley Ruggles, and writers Howard Estabrook and Louis </a:t>
            </a:r>
            <a:r>
              <a:rPr lang="en-GB" sz="1200" b="0" i="0" kern="1200" dirty="0" err="1">
                <a:solidFill>
                  <a:schemeClr val="tx1"/>
                </a:solidFill>
                <a:effectLst/>
                <a:latin typeface="+mn-lt"/>
                <a:ea typeface="+mn-ea"/>
                <a:cs typeface="+mn-cs"/>
              </a:rPr>
              <a:t>Sarecky</a:t>
            </a:r>
            <a:r>
              <a:rPr lang="en-GB" sz="1200" b="0" i="0" kern="1200" dirty="0">
                <a:solidFill>
                  <a:schemeClr val="tx1"/>
                </a:solidFill>
                <a:effectLst/>
                <a:latin typeface="+mn-lt"/>
                <a:ea typeface="+mn-ea"/>
                <a:cs typeface="+mn-cs"/>
              </a:rPr>
              <a:t> had combined to give Steiner a golden opportunity to compose something that was much more than your average Main Title Music.  Not only were there short headshot sequences of each of the main cast members after the main titles, but then a number of contextualising title cards (of course, these were common in silent film) gave Steiner even more opportunity to keep his music going, right into the opening shot of the movie, where we see hundreds of wagons lined up and ready to go once the starting guns are fired.  Note that Steiner very cleverly captures the context and the location just by using a Native American-style theme.  Furthermore, it marks the first of many occasions that I know of that his main theme uses the same number of notes as there are syllables in the film’s title.  One can imagine Steiner, sitting at the piano, wondering how or what he is going to build his theme upon, and what better than the title?  It worked for this picture – though the score and its composer went uncredited on screen he did receive some positive feedback for it.  Indeed, ever the servant of the production, Steiner probably felt that it would have subconscious effect on the viewer, with the three-note theme played as the title is seen in large lettering on the screen.  Helps them to remember it, you know.  Not that I’ve ever walked out of a cinema and forgotten the title of the film I just saw.  It could yet happen.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21</a:t>
            </a:fld>
            <a:endParaRPr lang="en-US"/>
          </a:p>
        </p:txBody>
      </p:sp>
    </p:spTree>
    <p:extLst>
      <p:ext uri="{BB962C8B-B14F-4D97-AF65-F5344CB8AC3E}">
        <p14:creationId xmlns:p14="http://schemas.microsoft.com/office/powerpoint/2010/main" val="444120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Those wondering if Steiner had written anything before this for pictures either at RKO or anywhere else might be surprised by his claim in </a:t>
            </a:r>
            <a:r>
              <a:rPr lang="en-GB" sz="1200" b="0" i="1" kern="1200" dirty="0">
                <a:solidFill>
                  <a:schemeClr val="tx1"/>
                </a:solidFill>
                <a:effectLst/>
                <a:latin typeface="+mn-lt"/>
                <a:ea typeface="+mn-ea"/>
                <a:cs typeface="+mn-cs"/>
              </a:rPr>
              <a:t>Notes to You </a:t>
            </a:r>
            <a:r>
              <a:rPr lang="en-GB" sz="1200" b="0" i="0" kern="1200" dirty="0">
                <a:solidFill>
                  <a:schemeClr val="tx1"/>
                </a:solidFill>
                <a:effectLst/>
                <a:latin typeface="+mn-lt"/>
                <a:ea typeface="+mn-ea"/>
                <a:cs typeface="+mn-cs"/>
              </a:rPr>
              <a:t>that when he was given </a:t>
            </a:r>
            <a:r>
              <a:rPr lang="en-GB" sz="1200" b="0" i="1" kern="1200" dirty="0">
                <a:solidFill>
                  <a:schemeClr val="tx1"/>
                </a:solidFill>
                <a:effectLst/>
                <a:latin typeface="+mn-lt"/>
                <a:ea typeface="+mn-ea"/>
                <a:cs typeface="+mn-cs"/>
              </a:rPr>
              <a:t>Cimarron</a:t>
            </a:r>
            <a:r>
              <a:rPr lang="en-GB" sz="1200" b="0" i="0" kern="1200" dirty="0">
                <a:solidFill>
                  <a:schemeClr val="tx1"/>
                </a:solidFill>
                <a:effectLst/>
                <a:latin typeface="+mn-lt"/>
                <a:ea typeface="+mn-ea"/>
                <a:cs typeface="+mn-cs"/>
              </a:rPr>
              <a:t>, he had “…done no composing for motion pictures.  When the picture was finished, the studio tried to hire a composer named Frank [</a:t>
            </a:r>
            <a:r>
              <a:rPr lang="en-GB" sz="1200" b="0" i="1" kern="1200" dirty="0">
                <a:solidFill>
                  <a:schemeClr val="tx1"/>
                </a:solidFill>
                <a:effectLst/>
                <a:latin typeface="+mn-lt"/>
                <a:ea typeface="+mn-ea"/>
                <a:cs typeface="+mn-cs"/>
              </a:rPr>
              <a:t>sic</a:t>
            </a:r>
            <a:r>
              <a:rPr lang="en-GB" sz="1200" b="0" i="0" kern="1200" dirty="0">
                <a:solidFill>
                  <a:schemeClr val="tx1"/>
                </a:solidFill>
                <a:effectLst/>
                <a:latin typeface="+mn-lt"/>
                <a:ea typeface="+mn-ea"/>
                <a:cs typeface="+mn-cs"/>
              </a:rPr>
              <a:t>] Harling to do the job, but Frank was busy at Paramount and couldn’t accept the job.  Then they tried several other composers but all of them were occupied.”  All that effort does seem a bit strange given the fact they had a composer sitting on their lot doing nothing but signing budget sheets all day.  Not only that, but the studio told him to “knock out a score for us.  Don’t spend too much money and if we don’t like it, we’ll get somebody else to do it over.”  (Max Steiner, </a:t>
            </a:r>
            <a:r>
              <a:rPr lang="en-GB" sz="1200" b="0" i="1" kern="1200" dirty="0">
                <a:solidFill>
                  <a:schemeClr val="tx1"/>
                </a:solidFill>
                <a:effectLst/>
                <a:latin typeface="+mn-lt"/>
                <a:ea typeface="+mn-ea"/>
                <a:cs typeface="+mn-cs"/>
              </a:rPr>
              <a:t>Notes to You, </a:t>
            </a:r>
            <a:r>
              <a:rPr lang="en-GB" sz="1200" b="0" i="0" kern="1200" dirty="0">
                <a:solidFill>
                  <a:schemeClr val="tx1"/>
                </a:solidFill>
                <a:effectLst/>
                <a:latin typeface="+mn-lt"/>
                <a:ea typeface="+mn-ea"/>
                <a:cs typeface="+mn-cs"/>
              </a:rPr>
              <a:t>1963-1964, pp. 106-7).  Ah, Hollywood!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Steiner says he scored the picture to the best of his ability, but to be fair, it is not really a score as such, more a picture with a few cues here and there.  Even the three-note theme I mentioned earlier is introduced with a great natural understanding of the medium  for which he is writing, an </a:t>
            </a:r>
            <a:r>
              <a:rPr lang="en-GB" sz="1200" b="0" i="1" kern="1200" dirty="0">
                <a:solidFill>
                  <a:schemeClr val="tx1"/>
                </a:solidFill>
                <a:effectLst/>
                <a:latin typeface="+mn-lt"/>
                <a:ea typeface="+mn-ea"/>
                <a:cs typeface="+mn-cs"/>
              </a:rPr>
              <a:t>affinity, </a:t>
            </a:r>
            <a:r>
              <a:rPr lang="en-GB" sz="1200" b="0" i="0" kern="1200" dirty="0">
                <a:solidFill>
                  <a:schemeClr val="tx1"/>
                </a:solidFill>
                <a:effectLst/>
                <a:latin typeface="+mn-lt"/>
                <a:ea typeface="+mn-ea"/>
                <a:cs typeface="+mn-cs"/>
              </a:rPr>
              <a:t>if you will.  First one note, then two notes as the picture fades in after the RKO signature, then the full </a:t>
            </a:r>
            <a:r>
              <a:rPr lang="en-GB" sz="1200" b="0" i="1" kern="1200" dirty="0" err="1">
                <a:solidFill>
                  <a:schemeClr val="tx1"/>
                </a:solidFill>
                <a:effectLst/>
                <a:latin typeface="+mn-lt"/>
                <a:ea typeface="+mn-ea"/>
                <a:cs typeface="+mn-cs"/>
              </a:rPr>
              <a:t>ba-ba-baaam</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as we see the first title card with the name of the picture in the largest lettering (this was in the days before stars’ egos demanded their names in the same size, or bigger, than the picture title.).  This theme is varied and explored and is so closely Native American that you can almost see the smoke signals already.  This theme is given thirty seconds of screen time before a second theme, entirely different from the first, almost pushes it off the screen with a wind and string glissando.  It is the kind of theme which I’m sure Max would have been very familiar, both as composer and conductor; it is more or less a Viennese-type military march, which takes us to the end of what I would call the regular titles for this period.  </a:t>
            </a:r>
          </a:p>
        </p:txBody>
      </p:sp>
      <p:sp>
        <p:nvSpPr>
          <p:cNvPr id="4" name="Slide Number Placeholder 3"/>
          <p:cNvSpPr>
            <a:spLocks noGrp="1"/>
          </p:cNvSpPr>
          <p:nvPr>
            <p:ph type="sldNum" sz="quarter" idx="10"/>
          </p:nvPr>
        </p:nvSpPr>
        <p:spPr/>
        <p:txBody>
          <a:bodyPr/>
          <a:lstStyle/>
          <a:p>
            <a:fld id="{887908AF-65BE-457F-9D87-289A548E61FF}" type="slidenum">
              <a:rPr lang="en-US" smtClean="0"/>
              <a:t>22</a:t>
            </a:fld>
            <a:endParaRPr lang="en-US"/>
          </a:p>
        </p:txBody>
      </p:sp>
    </p:spTree>
    <p:extLst>
      <p:ext uri="{BB962C8B-B14F-4D97-AF65-F5344CB8AC3E}">
        <p14:creationId xmlns:p14="http://schemas.microsoft.com/office/powerpoint/2010/main" val="3574920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But there’s more.  RKO use a semi-comic series of headshots for the main characters, and Steiner accompanies this by changing tack completely once again.  Strings slide up and down to provide this rather soppy melody, yet once again, with his compositional career less than two minutes’ old, he’s shown us his natural instinct for the genre of film scoring, itself less than two minutes’ old.  This type of softer theme works just perfectly to introduce the characters, and there is even a slight stop in the score when ‘The Kid’ fires his gun at no-one in particular during his head shot.  The melody is not high, not obtrusive, it’s in the mid-range, to allow the audience to focus on the characters themselves.  In fact, Steiner has timed the theme to begin as Irene Dunne’s character, Sabra Cravat, is introduced on screen, so it could almost be considered her theme, although it is simply titled ‘Theme’ on the cue sheet.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Finally, as we read about the circumstances behind the 1889 Oklahoma Land Rush, when 50,000 people lined up to claim 2,000,000 acres of prime real estate, the music picks up speed, perhaps to indicate the sense of anxiety felt by all these potential farmers and ranchers and their families.  We even hear some of the earlier theme played here.  Solo trumpets represent the U.S. Army soldiers who are supervising the land-rushers, the music already reminding us of Steiner’s later, greater music for epics such as </a:t>
            </a:r>
            <a:r>
              <a:rPr lang="en-GB" sz="1200" b="0" i="1" kern="1200" dirty="0">
                <a:solidFill>
                  <a:schemeClr val="tx1"/>
                </a:solidFill>
                <a:effectLst/>
                <a:latin typeface="+mn-lt"/>
                <a:ea typeface="+mn-ea"/>
                <a:cs typeface="+mn-cs"/>
              </a:rPr>
              <a:t>Santa Fe Trail </a:t>
            </a:r>
            <a:r>
              <a:rPr lang="en-GB" sz="1200" b="0" i="0" kern="1200" dirty="0">
                <a:solidFill>
                  <a:schemeClr val="tx1"/>
                </a:solidFill>
                <a:effectLst/>
                <a:latin typeface="+mn-lt"/>
                <a:ea typeface="+mn-ea"/>
                <a:cs typeface="+mn-cs"/>
              </a:rPr>
              <a:t>(WB, 1940) and </a:t>
            </a:r>
            <a:r>
              <a:rPr lang="en-GB" sz="1200" b="0" i="1" kern="1200" dirty="0">
                <a:solidFill>
                  <a:schemeClr val="tx1"/>
                </a:solidFill>
                <a:effectLst/>
                <a:latin typeface="+mn-lt"/>
                <a:ea typeface="+mn-ea"/>
                <a:cs typeface="+mn-cs"/>
              </a:rPr>
              <a:t>They Died With Their Boots On </a:t>
            </a:r>
            <a:r>
              <a:rPr lang="en-GB" sz="1200" b="0" i="0" kern="1200" dirty="0">
                <a:solidFill>
                  <a:schemeClr val="tx1"/>
                </a:solidFill>
                <a:effectLst/>
                <a:latin typeface="+mn-lt"/>
                <a:ea typeface="+mn-ea"/>
                <a:cs typeface="+mn-cs"/>
              </a:rPr>
              <a:t>(WB, 1941).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23</a:t>
            </a:fld>
            <a:endParaRPr lang="en-US"/>
          </a:p>
        </p:txBody>
      </p:sp>
    </p:spTree>
    <p:extLst>
      <p:ext uri="{BB962C8B-B14F-4D97-AF65-F5344CB8AC3E}">
        <p14:creationId xmlns:p14="http://schemas.microsoft.com/office/powerpoint/2010/main" val="567181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top brass at RKO liked Steiner because he was, for the time at least, relatively cheap.  He came up with innovations that would save the studio a great deal of money in the long run.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24</a:t>
            </a:fld>
            <a:endParaRPr lang="en-US"/>
          </a:p>
        </p:txBody>
      </p:sp>
    </p:spTree>
    <p:extLst>
      <p:ext uri="{BB962C8B-B14F-4D97-AF65-F5344CB8AC3E}">
        <p14:creationId xmlns:p14="http://schemas.microsoft.com/office/powerpoint/2010/main" val="2768886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First, there was the ‘click-track.’  Steiner wrote about it in </a:t>
            </a:r>
            <a:r>
              <a:rPr lang="en-GB" sz="1200" b="0" i="1" kern="1200" dirty="0">
                <a:solidFill>
                  <a:schemeClr val="tx1"/>
                </a:solidFill>
                <a:effectLst/>
                <a:latin typeface="+mn-lt"/>
                <a:ea typeface="+mn-ea"/>
                <a:cs typeface="+mn-cs"/>
              </a:rPr>
              <a:t>Notes to You </a:t>
            </a:r>
            <a:r>
              <a:rPr lang="en-GB" sz="1200" b="0" i="0" kern="1200" dirty="0">
                <a:solidFill>
                  <a:schemeClr val="tx1"/>
                </a:solidFill>
                <a:effectLst/>
                <a:latin typeface="+mn-lt"/>
                <a:ea typeface="+mn-ea"/>
                <a:cs typeface="+mn-cs"/>
              </a:rPr>
              <a:t>(pp. 108-9).  This involved punching ‘clicks’ into the film to give the conductor a tempo to conduct to, making sure that the cue played for the desired length of time.  As the click-track developed, it could be used to time exactly musical cues with the action on the screen.  Montages, gunfights, trains, horses, could all be matched, Steiner wrote, “with complete accuracy.” (p.110).  Steiner saved the studio </a:t>
            </a:r>
            <a:r>
              <a:rPr lang="en-GB" sz="1200" b="0" i="1" kern="1200" dirty="0">
                <a:solidFill>
                  <a:schemeClr val="tx1"/>
                </a:solidFill>
                <a:effectLst/>
                <a:latin typeface="+mn-lt"/>
                <a:ea typeface="+mn-ea"/>
                <a:cs typeface="+mn-cs"/>
              </a:rPr>
              <a:t>thousands </a:t>
            </a:r>
            <a:r>
              <a:rPr lang="en-GB" sz="1200" b="0" i="0" kern="1200" dirty="0">
                <a:solidFill>
                  <a:schemeClr val="tx1"/>
                </a:solidFill>
                <a:effectLst/>
                <a:latin typeface="+mn-lt"/>
                <a:ea typeface="+mn-ea"/>
                <a:cs typeface="+mn-cs"/>
              </a:rPr>
              <a:t>of dollars in the long run.  All of this developing technology allowed Steiner the freedom to develop more and more complex music for the screen, with confidence that it was going to be used exactly as he wanted it, and for as much time on the screen as he wanted, as well.  We see this develop rapidly during 1932 and early 1933, although it seems that Steiner wrote very little original music during 1931, aside from a few assignments such as </a:t>
            </a:r>
            <a:r>
              <a:rPr lang="en-GB" sz="1200" b="0" i="1" kern="1200" dirty="0">
                <a:solidFill>
                  <a:schemeClr val="tx1"/>
                </a:solidFill>
                <a:effectLst/>
                <a:latin typeface="+mn-lt"/>
                <a:ea typeface="+mn-ea"/>
                <a:cs typeface="+mn-cs"/>
              </a:rPr>
              <a:t>Are These Our Children?</a:t>
            </a:r>
            <a:r>
              <a:rPr lang="en-GB" sz="1200" b="0" i="0" kern="1200" dirty="0">
                <a:solidFill>
                  <a:schemeClr val="tx1"/>
                </a:solidFill>
                <a:effectLst/>
                <a:latin typeface="+mn-lt"/>
                <a:ea typeface="+mn-ea"/>
                <a:cs typeface="+mn-cs"/>
              </a:rPr>
              <a:t> (RKO, 1931).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In a little over two years since arriving at RKO as an orchestrator, he and the studio were almost ready for what was the studio’s most ambitious project up to that point, if not one of the most ambitious in the studio’s history.  He was almost ready for </a:t>
            </a:r>
            <a:r>
              <a:rPr lang="en-GB" sz="1200" b="0" i="1" kern="1200" dirty="0">
                <a:solidFill>
                  <a:schemeClr val="tx1"/>
                </a:solidFill>
                <a:effectLst/>
                <a:latin typeface="+mn-lt"/>
                <a:ea typeface="+mn-ea"/>
                <a:cs typeface="+mn-cs"/>
              </a:rPr>
              <a:t>King Kong</a:t>
            </a:r>
            <a:r>
              <a:rPr lang="en-GB" sz="1200" b="0" i="0" kern="1200" dirty="0">
                <a:solidFill>
                  <a:schemeClr val="tx1"/>
                </a:solidFill>
                <a:effectLst/>
                <a:latin typeface="+mn-lt"/>
                <a:ea typeface="+mn-ea"/>
                <a:cs typeface="+mn-cs"/>
              </a:rPr>
              <a:t> (RKO, 1933).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25</a:t>
            </a:fld>
            <a:endParaRPr lang="en-US"/>
          </a:p>
        </p:txBody>
      </p:sp>
    </p:spTree>
    <p:extLst>
      <p:ext uri="{BB962C8B-B14F-4D97-AF65-F5344CB8AC3E}">
        <p14:creationId xmlns:p14="http://schemas.microsoft.com/office/powerpoint/2010/main" val="717317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Furthermore, Steiner used this click track for another means of saving money.  He wrote that the first use of the tempo, or click-track, was for a picture called </a:t>
            </a:r>
            <a:r>
              <a:rPr lang="en-GB" sz="1200" b="0" i="1" kern="1200" dirty="0">
                <a:solidFill>
                  <a:schemeClr val="tx1"/>
                </a:solidFill>
                <a:effectLst/>
                <a:latin typeface="+mn-lt"/>
                <a:ea typeface="+mn-ea"/>
                <a:cs typeface="+mn-cs"/>
              </a:rPr>
              <a:t>Beau </a:t>
            </a:r>
            <a:r>
              <a:rPr lang="en-GB" sz="1200" b="0" i="1" kern="1200" dirty="0" err="1">
                <a:solidFill>
                  <a:schemeClr val="tx1"/>
                </a:solidFill>
                <a:effectLst/>
                <a:latin typeface="+mn-lt"/>
                <a:ea typeface="+mn-ea"/>
                <a:cs typeface="+mn-cs"/>
              </a:rPr>
              <a:t>Geste</a:t>
            </a:r>
            <a:r>
              <a:rPr lang="en-GB" sz="1200" b="0" i="0" kern="1200" dirty="0">
                <a:solidFill>
                  <a:schemeClr val="tx1"/>
                </a:solidFill>
                <a:effectLst/>
                <a:latin typeface="+mn-lt"/>
                <a:ea typeface="+mn-ea"/>
                <a:cs typeface="+mn-cs"/>
              </a:rPr>
              <a:t> (RKO, 1931) which was released just before </a:t>
            </a:r>
            <a:r>
              <a:rPr lang="en-GB" sz="1200" b="0" i="1" kern="1200" dirty="0">
                <a:solidFill>
                  <a:schemeClr val="tx1"/>
                </a:solidFill>
                <a:effectLst/>
                <a:latin typeface="+mn-lt"/>
                <a:ea typeface="+mn-ea"/>
                <a:cs typeface="+mn-cs"/>
              </a:rPr>
              <a:t>Cimarron</a:t>
            </a:r>
            <a:r>
              <a:rPr lang="en-GB" sz="1200" b="0" i="0" kern="1200" dirty="0">
                <a:solidFill>
                  <a:schemeClr val="tx1"/>
                </a:solidFill>
                <a:effectLst/>
                <a:latin typeface="+mn-lt"/>
                <a:ea typeface="+mn-ea"/>
                <a:cs typeface="+mn-cs"/>
              </a:rPr>
              <a:t>.  In the film, a Foreign Legion band, “of about sixty men,” was shown on the screen, but at that time the budget simply didn’t allow for an orchestra of that size to be hired, at around $50 a day per musician.  Steiner wrote that his budget only stretched to a band of about twenty.  Steiner’s idea was this: when the musicians were hired, he made sure they could play more than one instrument.  Having recorded the twenty musicians, he then recorded them again using their second instruments, and in some cases a third (plus a number also played the drums), and finally these recordings were put together, one over the other when the film was dubbed, using the click-track for reference.  The producer of the film told Max that the sound of twenty men sounded just as good as sixty, so why ask to hire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Naturally, studio bosses were always concerned about press coverage, and they cannot have been happy when a slightly ironic piece appeared in the </a:t>
            </a:r>
            <a:r>
              <a:rPr lang="en-GB" sz="1200" b="0" i="1" kern="1200" dirty="0">
                <a:solidFill>
                  <a:schemeClr val="tx1"/>
                </a:solidFill>
                <a:effectLst/>
                <a:latin typeface="+mn-lt"/>
                <a:ea typeface="+mn-ea"/>
                <a:cs typeface="+mn-cs"/>
              </a:rPr>
              <a:t>Los Angeles Times </a:t>
            </a:r>
            <a:r>
              <a:rPr lang="en-GB" sz="1200" b="0" i="0" kern="1200" dirty="0">
                <a:solidFill>
                  <a:schemeClr val="tx1"/>
                </a:solidFill>
                <a:effectLst/>
                <a:latin typeface="+mn-lt"/>
                <a:ea typeface="+mn-ea"/>
                <a:cs typeface="+mn-cs"/>
              </a:rPr>
              <a:t>in October 1931, around the release of </a:t>
            </a:r>
            <a:r>
              <a:rPr lang="en-GB" sz="1200" b="0" i="1" kern="1200" dirty="0">
                <a:solidFill>
                  <a:schemeClr val="tx1"/>
                </a:solidFill>
                <a:effectLst/>
                <a:latin typeface="+mn-lt"/>
                <a:ea typeface="+mn-ea"/>
                <a:cs typeface="+mn-cs"/>
              </a:rPr>
              <a:t>Are These Our Children? </a:t>
            </a:r>
            <a:r>
              <a:rPr lang="en-GB" sz="1200" b="0" i="0" kern="1200" dirty="0">
                <a:solidFill>
                  <a:schemeClr val="tx1"/>
                </a:solidFill>
                <a:effectLst/>
                <a:latin typeface="+mn-lt"/>
                <a:ea typeface="+mn-ea"/>
                <a:cs typeface="+mn-cs"/>
              </a:rPr>
              <a:t>(RKO, 1931), for which Steiner composed a good deal of original music.  “Max Steiner, who is musical director at R-K-O Pictures, completed a symphony today… A whole day, mind you, and only one symphony!  What do they pay these fellow for anyhow?  What I should like to hear, though, is the Philharmonic Orchestra running through Steiner’s little number.  I can see the program now: Steiner – Symphony No.5 in E minor Op.3257…”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kind of attitude, while perhaps sensible for RKO, always on the rocky road to ruin, but for a composer with ambition and the ideas to match, it was not going to be enough.  Steiner, and his studio for that matter, needed a producer with matching ambition, and who would stop at nothing to make the kind of picture he wanted, and willing to experiment once in a while.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26</a:t>
            </a:fld>
            <a:endParaRPr lang="en-US"/>
          </a:p>
        </p:txBody>
      </p:sp>
    </p:spTree>
    <p:extLst>
      <p:ext uri="{BB962C8B-B14F-4D97-AF65-F5344CB8AC3E}">
        <p14:creationId xmlns:p14="http://schemas.microsoft.com/office/powerpoint/2010/main" val="3295788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Ladies and gentlemen, will you please welcome to the stage, the one, the only, David…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27</a:t>
            </a:fld>
            <a:endParaRPr lang="en-US"/>
          </a:p>
        </p:txBody>
      </p:sp>
    </p:spTree>
    <p:extLst>
      <p:ext uri="{BB962C8B-B14F-4D97-AF65-F5344CB8AC3E}">
        <p14:creationId xmlns:p14="http://schemas.microsoft.com/office/powerpoint/2010/main" val="2561573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28</a:t>
            </a:fld>
            <a:endParaRPr lang="en-US"/>
          </a:p>
        </p:txBody>
      </p:sp>
    </p:spTree>
    <p:extLst>
      <p:ext uri="{BB962C8B-B14F-4D97-AF65-F5344CB8AC3E}">
        <p14:creationId xmlns:p14="http://schemas.microsoft.com/office/powerpoint/2010/main" val="236025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Selznick!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29</a:t>
            </a:fld>
            <a:endParaRPr lang="en-US"/>
          </a:p>
        </p:txBody>
      </p:sp>
    </p:spTree>
    <p:extLst>
      <p:ext uri="{BB962C8B-B14F-4D97-AF65-F5344CB8AC3E}">
        <p14:creationId xmlns:p14="http://schemas.microsoft.com/office/powerpoint/2010/main" val="2359132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56364"/>
          </a:xfrm>
        </p:spPr>
        <p:txBody>
          <a:bodyPr/>
          <a:lstStyle/>
          <a:p>
            <a:r>
              <a:rPr lang="en-US" sz="1200" b="1" dirty="0"/>
              <a:t>INTRODUCTION</a:t>
            </a:r>
          </a:p>
          <a:p>
            <a:endParaRPr lang="en-GB" sz="1200" dirty="0"/>
          </a:p>
          <a:p>
            <a:r>
              <a:rPr lang="en-GB" sz="1200" dirty="0"/>
              <a:t>Once again, I find myself humbled to be here today, and grateful that I have been given this opportunity.  Made it, Ma, Top of the World!!!</a:t>
            </a:r>
          </a:p>
          <a:p>
            <a:endParaRPr lang="en-GB" sz="1200" dirty="0"/>
          </a:p>
          <a:p>
            <a:r>
              <a:rPr lang="en-GB" sz="1200" dirty="0"/>
              <a:t>Last year, I detailed the journey that Steiner took from his beginnings as a child prodigy in Vienna, to his arrival in Hollywood in 1929.  </a:t>
            </a:r>
          </a:p>
          <a:p>
            <a:endParaRPr lang="en-GB" sz="1200" dirty="0"/>
          </a:p>
          <a:p>
            <a:r>
              <a:rPr lang="en-GB" sz="1200" dirty="0"/>
              <a:t>By the time he arrived in California, he had been conducting American musical theatre for the previous fifteen years, and in London for the five years prior to that.  Therefore, he already had two decades’ experience conducting orchestras of all sizes and shapes, as well as orchestrating, copying and, yes, a little light composition now and again.  </a:t>
            </a:r>
            <a:endParaRPr lang="en-GB" sz="1200" i="0" dirty="0"/>
          </a:p>
          <a:p>
            <a:endParaRPr lang="en-GB" sz="1200" dirty="0"/>
          </a:p>
          <a:p>
            <a:endParaRPr lang="en-GB" sz="800" dirty="0"/>
          </a:p>
          <a:p>
            <a:endParaRPr lang="en-US" sz="800" dirty="0"/>
          </a:p>
        </p:txBody>
      </p:sp>
      <p:sp>
        <p:nvSpPr>
          <p:cNvPr id="4" name="Slide Number Placeholder 3"/>
          <p:cNvSpPr>
            <a:spLocks noGrp="1"/>
          </p:cNvSpPr>
          <p:nvPr>
            <p:ph type="sldNum" sz="quarter" idx="10"/>
          </p:nvPr>
        </p:nvSpPr>
        <p:spPr/>
        <p:txBody>
          <a:bodyPr/>
          <a:lstStyle/>
          <a:p>
            <a:fld id="{887908AF-65BE-457F-9D87-289A548E61FF}" type="slidenum">
              <a:rPr lang="en-US" smtClean="0"/>
              <a:t>3</a:t>
            </a:fld>
            <a:endParaRPr lang="en-US"/>
          </a:p>
        </p:txBody>
      </p:sp>
    </p:spTree>
    <p:extLst>
      <p:ext uri="{BB962C8B-B14F-4D97-AF65-F5344CB8AC3E}">
        <p14:creationId xmlns:p14="http://schemas.microsoft.com/office/powerpoint/2010/main" val="3013559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‘Genius,’ is an overused word, especially in Hollywood, but that’s exactly what David O. Selznick was.  Driven, idealistic, well-read, determined, workaholic, a man not just with very high but I would say </a:t>
            </a:r>
            <a:r>
              <a:rPr lang="en-GB" sz="1200" b="0" i="1" kern="1200" dirty="0">
                <a:solidFill>
                  <a:schemeClr val="tx1"/>
                </a:solidFill>
                <a:effectLst/>
                <a:latin typeface="+mn-lt"/>
                <a:ea typeface="+mn-ea"/>
                <a:cs typeface="+mn-cs"/>
              </a:rPr>
              <a:t>extreme </a:t>
            </a:r>
            <a:r>
              <a:rPr lang="en-GB" sz="1200" b="0" i="0" kern="1200" dirty="0">
                <a:solidFill>
                  <a:schemeClr val="tx1"/>
                </a:solidFill>
                <a:effectLst/>
                <a:latin typeface="+mn-lt"/>
                <a:ea typeface="+mn-ea"/>
                <a:cs typeface="+mn-cs"/>
              </a:rPr>
              <a:t>standards, and very, very, </a:t>
            </a:r>
            <a:r>
              <a:rPr lang="en-GB" sz="1200" b="0" i="1" kern="1200" dirty="0">
                <a:solidFill>
                  <a:schemeClr val="tx1"/>
                </a:solidFill>
                <a:effectLst/>
                <a:latin typeface="+mn-lt"/>
                <a:ea typeface="+mn-ea"/>
                <a:cs typeface="+mn-cs"/>
              </a:rPr>
              <a:t>very </a:t>
            </a:r>
            <a:r>
              <a:rPr lang="en-GB" sz="1200" b="0" i="0" kern="1200" dirty="0">
                <a:solidFill>
                  <a:schemeClr val="tx1"/>
                </a:solidFill>
                <a:effectLst/>
                <a:latin typeface="+mn-lt"/>
                <a:ea typeface="+mn-ea"/>
                <a:cs typeface="+mn-cs"/>
              </a:rPr>
              <a:t>difficult to work for, he was capable of putting experienced and tough directors like Victor Fleming in hospital with a nervous breakdown.  He was the producer’s producer, a man who would do everybody’s job in the studio if he could, he had, in my view more of an influence on RKO as a producer of great film than anyone else in its history, including Howard Hughes.  Okay, Hughes came close, and at least Selznick cut his own fingernails, but there wasn’t much in it. Indeed, wherever Selznick went, and he worked at three of the five ‘major’ studios in the early 1930s, his influence was keenly felt, even after he set up his own studio in 1935.  Indeed, having exhausted three-fifths of the production staff in Hollywood, there was nothing much else he </a:t>
            </a:r>
            <a:r>
              <a:rPr lang="en-GB" sz="1200" b="0" i="1" kern="1200" dirty="0">
                <a:solidFill>
                  <a:schemeClr val="tx1"/>
                </a:solidFill>
                <a:effectLst/>
                <a:latin typeface="+mn-lt"/>
                <a:ea typeface="+mn-ea"/>
                <a:cs typeface="+mn-cs"/>
              </a:rPr>
              <a:t>could </a:t>
            </a:r>
            <a:r>
              <a:rPr lang="en-GB" sz="1200" b="0" i="0" kern="1200" dirty="0">
                <a:solidFill>
                  <a:schemeClr val="tx1"/>
                </a:solidFill>
                <a:effectLst/>
                <a:latin typeface="+mn-lt"/>
                <a:ea typeface="+mn-ea"/>
                <a:cs typeface="+mn-cs"/>
              </a:rPr>
              <a:t>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30</a:t>
            </a:fld>
            <a:endParaRPr lang="en-US"/>
          </a:p>
        </p:txBody>
      </p:sp>
    </p:spTree>
    <p:extLst>
      <p:ext uri="{BB962C8B-B14F-4D97-AF65-F5344CB8AC3E}">
        <p14:creationId xmlns:p14="http://schemas.microsoft.com/office/powerpoint/2010/main" val="3875903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It was from here on, when Selznick joined RKO in late 1931, that things got </a:t>
            </a:r>
            <a:r>
              <a:rPr lang="en-GB" sz="1200" b="0" i="1" kern="1200" dirty="0">
                <a:solidFill>
                  <a:schemeClr val="tx1"/>
                </a:solidFill>
                <a:effectLst/>
                <a:latin typeface="+mn-lt"/>
                <a:ea typeface="+mn-ea"/>
                <a:cs typeface="+mn-cs"/>
              </a:rPr>
              <a:t>really </a:t>
            </a:r>
            <a:r>
              <a:rPr lang="en-GB" sz="1200" b="0" i="0" kern="1200" dirty="0">
                <a:solidFill>
                  <a:schemeClr val="tx1"/>
                </a:solidFill>
                <a:effectLst/>
                <a:latin typeface="+mn-lt"/>
                <a:ea typeface="+mn-ea"/>
                <a:cs typeface="+mn-cs"/>
              </a:rPr>
              <a:t>interesting for Max Steiner.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By the way, as a small piece of trivia, the two men, Selznick and Steiner, both shared the same birthday, May 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31</a:t>
            </a:fld>
            <a:endParaRPr lang="en-US"/>
          </a:p>
        </p:txBody>
      </p:sp>
    </p:spTree>
    <p:extLst>
      <p:ext uri="{BB962C8B-B14F-4D97-AF65-F5344CB8AC3E}">
        <p14:creationId xmlns:p14="http://schemas.microsoft.com/office/powerpoint/2010/main" val="39011979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As time is at a premium, and the really great stuff about </a:t>
            </a:r>
            <a:r>
              <a:rPr lang="en-GB" sz="1200" b="0" i="1" kern="1200" dirty="0">
                <a:solidFill>
                  <a:schemeClr val="tx1"/>
                </a:solidFill>
                <a:effectLst/>
                <a:latin typeface="+mn-lt"/>
                <a:ea typeface="+mn-ea"/>
                <a:cs typeface="+mn-cs"/>
              </a:rPr>
              <a:t>King Kong </a:t>
            </a:r>
            <a:r>
              <a:rPr lang="en-GB" sz="1200" b="0" i="0" kern="1200" dirty="0">
                <a:solidFill>
                  <a:schemeClr val="tx1"/>
                </a:solidFill>
                <a:effectLst/>
                <a:latin typeface="+mn-lt"/>
                <a:ea typeface="+mn-ea"/>
                <a:cs typeface="+mn-cs"/>
              </a:rPr>
              <a:t>is still to come, I’m going to skip over a couple of bits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To cut a long story short, Max Steiner and David O. Selznick developed something of a fractious working relationship, as they were both somewhat melodramatic personalities.  However, that didn’t stop Selznick recognising Steiner’s talent, no doubt having run </a:t>
            </a:r>
            <a:r>
              <a:rPr lang="en-GB" sz="1200" b="0" i="1" kern="1200" dirty="0">
                <a:solidFill>
                  <a:schemeClr val="tx1"/>
                </a:solidFill>
                <a:effectLst/>
                <a:latin typeface="+mn-lt"/>
                <a:ea typeface="+mn-ea"/>
                <a:cs typeface="+mn-cs"/>
              </a:rPr>
              <a:t>Cimarron </a:t>
            </a:r>
            <a:r>
              <a:rPr lang="en-GB" sz="1200" b="0" i="0" kern="1200" dirty="0">
                <a:solidFill>
                  <a:schemeClr val="tx1"/>
                </a:solidFill>
                <a:effectLst/>
                <a:latin typeface="+mn-lt"/>
                <a:ea typeface="+mn-ea"/>
                <a:cs typeface="+mn-cs"/>
              </a:rPr>
              <a:t>and perhaps a couple of his other efforts.  When the studio began work on Fannie Hurst’s </a:t>
            </a:r>
            <a:r>
              <a:rPr lang="en-GB" sz="1200" b="0" i="1" kern="1200" dirty="0">
                <a:solidFill>
                  <a:schemeClr val="tx1"/>
                </a:solidFill>
                <a:effectLst/>
                <a:latin typeface="+mn-lt"/>
                <a:ea typeface="+mn-ea"/>
                <a:cs typeface="+mn-cs"/>
              </a:rPr>
              <a:t>Symphony of Six Million</a:t>
            </a:r>
            <a:r>
              <a:rPr lang="en-GB" sz="1200" b="0" i="0" kern="1200" dirty="0">
                <a:solidFill>
                  <a:schemeClr val="tx1"/>
                </a:solidFill>
                <a:effectLst/>
                <a:latin typeface="+mn-lt"/>
                <a:ea typeface="+mn-ea"/>
                <a:cs typeface="+mn-cs"/>
              </a:rPr>
              <a:t> (RKO, 1932), Steiner asked his producer if he could put some music to it, to heighten the drama in places in this tale of a Jewish doctor who seeks redemption for his father’s death at his hands and returns to the ghetto to open a practice there for those who could not afford medical care.  Sure, said Selznick, put some library music in here and there and I’m sure it’ll work a treat.  No </a:t>
            </a:r>
            <a:r>
              <a:rPr lang="en-GB" sz="1200" b="0" i="0" kern="1200" dirty="0" err="1">
                <a:solidFill>
                  <a:schemeClr val="tx1"/>
                </a:solidFill>
                <a:effectLst/>
                <a:latin typeface="+mn-lt"/>
                <a:ea typeface="+mn-ea"/>
                <a:cs typeface="+mn-cs"/>
              </a:rPr>
              <a:t>no</a:t>
            </a:r>
            <a:r>
              <a:rPr lang="en-GB" sz="1200" b="0" i="0" kern="1200" dirty="0">
                <a:solidFill>
                  <a:schemeClr val="tx1"/>
                </a:solidFill>
                <a:effectLst/>
                <a:latin typeface="+mn-lt"/>
                <a:ea typeface="+mn-ea"/>
                <a:cs typeface="+mn-cs"/>
              </a:rPr>
              <a:t>, said Max, I want to </a:t>
            </a:r>
            <a:r>
              <a:rPr lang="en-GB" sz="1200" b="0" i="1" kern="1200" dirty="0">
                <a:solidFill>
                  <a:schemeClr val="tx1"/>
                </a:solidFill>
                <a:effectLst/>
                <a:latin typeface="+mn-lt"/>
                <a:ea typeface="+mn-ea"/>
                <a:cs typeface="+mn-cs"/>
              </a:rPr>
              <a:t>write my own music </a:t>
            </a:r>
            <a:r>
              <a:rPr lang="en-GB" sz="1200" b="0" i="0" kern="1200" dirty="0">
                <a:solidFill>
                  <a:schemeClr val="tx1"/>
                </a:solidFill>
                <a:effectLst/>
                <a:latin typeface="+mn-lt"/>
                <a:ea typeface="+mn-ea"/>
                <a:cs typeface="+mn-cs"/>
              </a:rPr>
              <a:t>for the picture.  Oh dear, said Selznick, I’m going to have to take a moment to think about that.  The audience already don’t know where the music’s coming from, we don’t want them worrying about who wrote it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next bit of the story is movie history: Selznick’s answer was to get Max to score just one reel (about 10 minutes) of the picture and play it to the producer and to the other senior executives, because, after all, if they were going to allow a substantial score in a picture, it was going to cost money.  Nevertheless, Steiner did it, they ran the picture, and it was clear that it worked.  Steiner was given the go-ahead to score the entire film.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32</a:t>
            </a:fld>
            <a:endParaRPr lang="en-US"/>
          </a:p>
        </p:txBody>
      </p:sp>
    </p:spTree>
    <p:extLst>
      <p:ext uri="{BB962C8B-B14F-4D97-AF65-F5344CB8AC3E}">
        <p14:creationId xmlns:p14="http://schemas.microsoft.com/office/powerpoint/2010/main" val="3044878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Steiner’s true moment of genius, the one which earned him the accolade of the Dean of Film Music, was what he decided to take what appeared to be an unlikely source for a Viennese composer and conductor of light music in the tradition of Johann Strauss to use as his model.  It was the operatic compositional technique of Richard Wagner.  I’m sure it is well known by now that Wagner wrote themes, or leitmotivs, for his main characters and/or emotion, and these themes were interwoven with each other, changed, adapted, according to the harmonic needs of the moment, and Steiner, of course, made the connection that these themes would need to tie in with what the audience was watching on the screen.  It was one thing having the idea, it was quite another executing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By the way, speaking of developing a musical language, Steiner liked working with the same orchestrator for long periods of time, and was able to write instructions on his short score (consisting of four staves) that his orchestrator would be able to understand and interpret with 100% accuracy.  For the majority of the time that he was at RKO, and for some time after, Steiner worked with Bernhard </a:t>
            </a:r>
            <a:r>
              <a:rPr lang="en-GB" sz="1200" b="0" i="0" kern="1200" dirty="0" err="1">
                <a:solidFill>
                  <a:schemeClr val="tx1"/>
                </a:solidFill>
                <a:effectLst/>
                <a:latin typeface="+mn-lt"/>
                <a:ea typeface="+mn-ea"/>
                <a:cs typeface="+mn-cs"/>
              </a:rPr>
              <a:t>Kaun</a:t>
            </a:r>
            <a:r>
              <a:rPr lang="en-GB" sz="1200" b="0" i="0" kern="1200" dirty="0">
                <a:solidFill>
                  <a:schemeClr val="tx1"/>
                </a:solidFill>
                <a:effectLst/>
                <a:latin typeface="+mn-lt"/>
                <a:ea typeface="+mn-ea"/>
                <a:cs typeface="+mn-cs"/>
              </a:rPr>
              <a:t>.  Hollywood composers have occasionally been criticised for using orchestrators, where a concert composer might not; but the work-rate and sheer volume of music composed, not to mention the timescales involved, demanded it.  Every studio would eventually have its often unsung army of orchestrators, as well-revered and respected as their composer counterparts (many were composers also), most likely as a carry-on from the days when the public couldn’t get enough of the musicals.  To those who criticise Hollywood’s composers for using orchestrators, I would say this: even Korngold is buried in Hollywood Forever.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Steiner developed a ‘short score’ method of detailing his work and requirements for his orchestrators.  The stave consisted of four lines, and each line would refer to an instrument or group of instruments.  Sometimes, however, the music was simply too complicated, and Steiner would write in large, heavy lettering, “Bernhard!” or “Hugo!”  “Make it </a:t>
            </a:r>
            <a:r>
              <a:rPr lang="en-GB" sz="1200" b="0" i="1" kern="1200" dirty="0" err="1">
                <a:solidFill>
                  <a:schemeClr val="tx1"/>
                </a:solidFill>
                <a:effectLst/>
                <a:latin typeface="+mn-lt"/>
                <a:ea typeface="+mn-ea"/>
                <a:cs typeface="+mn-cs"/>
              </a:rPr>
              <a:t>Lohengreenish</a:t>
            </a:r>
            <a:r>
              <a:rPr lang="en-GB" sz="1200" b="0" i="0" kern="1200" dirty="0">
                <a:solidFill>
                  <a:schemeClr val="tx1"/>
                </a:solidFill>
                <a:effectLst/>
                <a:latin typeface="+mn-lt"/>
                <a:ea typeface="+mn-ea"/>
                <a:cs typeface="+mn-cs"/>
              </a:rPr>
              <a:t>!” and this would be enough for the orchestrator to know exactly what to do.  And a vast number of his short score manuscripts, the very same notes he wrote as he watched these great classics being put together on screen in front of him (he never once visited a set, according to Olivia de Havilland), are available right here, ladies and gentlemen, in this very establishment thanks to the work of this man, James </a:t>
            </a:r>
            <a:r>
              <a:rPr lang="en-GB" sz="1200" b="0" i="0" kern="1200" dirty="0" err="1">
                <a:solidFill>
                  <a:schemeClr val="tx1"/>
                </a:solidFill>
                <a:effectLst/>
                <a:latin typeface="+mn-lt"/>
                <a:ea typeface="+mn-ea"/>
                <a:cs typeface="+mn-cs"/>
              </a:rPr>
              <a:t>D’Arc</a:t>
            </a:r>
            <a:r>
              <a:rPr lang="en-GB" sz="1200" b="0" i="0" kern="1200" dirty="0">
                <a:solidFill>
                  <a:schemeClr val="tx1"/>
                </a:solidFill>
                <a:effectLst/>
                <a:latin typeface="+mn-lt"/>
                <a:ea typeface="+mn-ea"/>
                <a:cs typeface="+mn-cs"/>
              </a:rPr>
              <a:t>, who acquired them along with much of Max’s material possessions just before she herself passed away in 1981.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33</a:t>
            </a:fld>
            <a:endParaRPr lang="en-US"/>
          </a:p>
        </p:txBody>
      </p:sp>
    </p:spTree>
    <p:extLst>
      <p:ext uri="{BB962C8B-B14F-4D97-AF65-F5344CB8AC3E}">
        <p14:creationId xmlns:p14="http://schemas.microsoft.com/office/powerpoint/2010/main" val="39502356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Steiner uses the same little technique again, playing the film’s main theme – that of the film’s main character, Dr </a:t>
            </a:r>
            <a:r>
              <a:rPr lang="en-GB" sz="1200" b="0" i="0" kern="1200" dirty="0" err="1">
                <a:solidFill>
                  <a:schemeClr val="tx1"/>
                </a:solidFill>
                <a:effectLst/>
                <a:latin typeface="+mn-lt"/>
                <a:ea typeface="+mn-ea"/>
                <a:cs typeface="+mn-cs"/>
              </a:rPr>
              <a:t>Klauber</a:t>
            </a:r>
            <a:r>
              <a:rPr lang="en-GB" sz="1200" b="0" i="0" kern="1200" dirty="0">
                <a:solidFill>
                  <a:schemeClr val="tx1"/>
                </a:solidFill>
                <a:effectLst/>
                <a:latin typeface="+mn-lt"/>
                <a:ea typeface="+mn-ea"/>
                <a:cs typeface="+mn-cs"/>
              </a:rPr>
              <a:t> (Ricardo Cortez).  During the titles, the theme is presented in its complete form as something of a gentle march, scored in 2/4 time, and in the ‘hopeful’ key of C major.  Steiner already wants to suggest that there is always hope, despite what tragedy may befall.  One thing I particularly love in this opening theme is the first modulation, seemingly almost driven by the melody, which takes the key from C to E minor, the relative minor of the dominant key, by the end of the sixteenth bar.  Darby and DuBois, in </a:t>
            </a:r>
            <a:r>
              <a:rPr lang="en-GB" sz="1200" b="0" i="1" kern="1200" dirty="0">
                <a:solidFill>
                  <a:schemeClr val="tx1"/>
                </a:solidFill>
                <a:effectLst/>
                <a:latin typeface="+mn-lt"/>
                <a:ea typeface="+mn-ea"/>
                <a:cs typeface="+mn-cs"/>
              </a:rPr>
              <a:t>American Film Music</a:t>
            </a:r>
            <a:r>
              <a:rPr lang="en-GB" sz="1200" b="0" i="0" kern="1200" dirty="0">
                <a:solidFill>
                  <a:schemeClr val="tx1"/>
                </a:solidFill>
                <a:effectLst/>
                <a:latin typeface="+mn-lt"/>
                <a:ea typeface="+mn-ea"/>
                <a:cs typeface="+mn-cs"/>
              </a:rPr>
              <a:t>, (1990) wrote that this theme established all that we need to know about Steiner’s ability to hit his audience right between the eyes – the ‘immediacy’ of the theme as they called it – with tunes that were one, two, perhaps four bars in length, sometimes sequential, as in the case of the example they cite, the ‘Main Title’ of </a:t>
            </a:r>
            <a:r>
              <a:rPr lang="en-GB" sz="1200" b="0" i="1" kern="1200" dirty="0">
                <a:solidFill>
                  <a:schemeClr val="tx1"/>
                </a:solidFill>
                <a:effectLst/>
                <a:latin typeface="+mn-lt"/>
                <a:ea typeface="+mn-ea"/>
                <a:cs typeface="+mn-cs"/>
              </a:rPr>
              <a:t>Symphony of Six Million.</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Not only was Steiner capable of writing melodies that stuck in audience’s heads after the film finished, but it was the sheer </a:t>
            </a:r>
            <a:r>
              <a:rPr lang="en-GB" sz="1200" b="0" i="1" kern="1200" dirty="0">
                <a:solidFill>
                  <a:schemeClr val="tx1"/>
                </a:solidFill>
                <a:effectLst/>
                <a:latin typeface="+mn-lt"/>
                <a:ea typeface="+mn-ea"/>
                <a:cs typeface="+mn-cs"/>
              </a:rPr>
              <a:t>volume </a:t>
            </a:r>
            <a:r>
              <a:rPr lang="en-GB" sz="1200" b="0" i="0" kern="1200" dirty="0">
                <a:solidFill>
                  <a:schemeClr val="tx1"/>
                </a:solidFill>
                <a:effectLst/>
                <a:latin typeface="+mn-lt"/>
                <a:ea typeface="+mn-ea"/>
                <a:cs typeface="+mn-cs"/>
              </a:rPr>
              <a:t>of such melodies that he was capable of writing over time.  Indeed, Darby &amp; DuBois wrote: “…the aggregate of musical inventiveness in hundreds of Steiner scores is unparalleled.” (p.65)  You can find other examples of this </a:t>
            </a:r>
            <a:r>
              <a:rPr lang="en-GB" sz="1200" b="0" i="0" kern="1200" dirty="0" err="1">
                <a:solidFill>
                  <a:schemeClr val="tx1"/>
                </a:solidFill>
                <a:effectLst/>
                <a:latin typeface="+mn-lt"/>
                <a:ea typeface="+mn-ea"/>
                <a:cs typeface="+mn-cs"/>
              </a:rPr>
              <a:t>consecutivism</a:t>
            </a:r>
            <a:r>
              <a:rPr lang="en-GB" sz="1200" b="0" i="0" kern="1200" dirty="0">
                <a:solidFill>
                  <a:schemeClr val="tx1"/>
                </a:solidFill>
                <a:effectLst/>
                <a:latin typeface="+mn-lt"/>
                <a:ea typeface="+mn-ea"/>
                <a:cs typeface="+mn-cs"/>
              </a:rPr>
              <a:t> – is that a word? - in the main themes of all sorts of Steiner scores, from </a:t>
            </a:r>
            <a:r>
              <a:rPr lang="en-GB" sz="1200" b="0" i="1" kern="1200" dirty="0">
                <a:solidFill>
                  <a:schemeClr val="tx1"/>
                </a:solidFill>
                <a:effectLst/>
                <a:latin typeface="+mn-lt"/>
                <a:ea typeface="+mn-ea"/>
                <a:cs typeface="+mn-cs"/>
              </a:rPr>
              <a:t>Gone With the Wind </a:t>
            </a:r>
            <a:r>
              <a:rPr lang="en-GB" sz="1200" b="0" i="0" kern="1200" dirty="0">
                <a:solidFill>
                  <a:schemeClr val="tx1"/>
                </a:solidFill>
                <a:effectLst/>
                <a:latin typeface="+mn-lt"/>
                <a:ea typeface="+mn-ea"/>
                <a:cs typeface="+mn-cs"/>
              </a:rPr>
              <a:t>to </a:t>
            </a:r>
            <a:r>
              <a:rPr lang="en-GB" sz="1200" b="0" i="1" kern="1200" dirty="0">
                <a:solidFill>
                  <a:schemeClr val="tx1"/>
                </a:solidFill>
                <a:effectLst/>
                <a:latin typeface="+mn-lt"/>
                <a:ea typeface="+mn-ea"/>
                <a:cs typeface="+mn-cs"/>
              </a:rPr>
              <a:t>Since You Went Away – </a:t>
            </a:r>
            <a:r>
              <a:rPr lang="en-GB" sz="1200" b="0" i="0" kern="1200" dirty="0">
                <a:solidFill>
                  <a:schemeClr val="tx1"/>
                </a:solidFill>
                <a:effectLst/>
                <a:latin typeface="+mn-lt"/>
                <a:ea typeface="+mn-ea"/>
                <a:cs typeface="+mn-cs"/>
              </a:rPr>
              <a:t>and, </a:t>
            </a:r>
            <a:r>
              <a:rPr lang="en-GB" sz="1200" b="0" i="1" kern="1200" dirty="0">
                <a:solidFill>
                  <a:schemeClr val="tx1"/>
                </a:solidFill>
                <a:effectLst/>
                <a:latin typeface="+mn-lt"/>
                <a:ea typeface="+mn-ea"/>
                <a:cs typeface="+mn-cs"/>
              </a:rPr>
              <a:t>King Kong</a:t>
            </a:r>
            <a:r>
              <a:rPr lang="en-GB"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There are several themes in Steiner’s score for </a:t>
            </a:r>
            <a:r>
              <a:rPr lang="en-GB" sz="1200" b="0" i="1" kern="1200" dirty="0">
                <a:solidFill>
                  <a:schemeClr val="tx1"/>
                </a:solidFill>
                <a:effectLst/>
                <a:latin typeface="+mn-lt"/>
                <a:ea typeface="+mn-ea"/>
                <a:cs typeface="+mn-cs"/>
              </a:rPr>
              <a:t>Symphony of Six Million</a:t>
            </a:r>
            <a:r>
              <a:rPr lang="en-GB" sz="1200" b="0" i="0" kern="1200" dirty="0">
                <a:solidFill>
                  <a:schemeClr val="tx1"/>
                </a:solidFill>
                <a:effectLst/>
                <a:latin typeface="+mn-lt"/>
                <a:ea typeface="+mn-ea"/>
                <a:cs typeface="+mn-cs"/>
              </a:rPr>
              <a:t>.  Felix’s theme is referred to throughout the score as ‘The Son,’ even after he has grown up and become a successful doctor.  There are separate themes for ‘Father’ and ‘Mother,’ Felix’s sister ‘Jessica,’ not to mention the Cohen Family as a whole.  Furthermore, to suggest the Jewish ghetto, Steiner uses traditional Jewish themes – or theme, which is ‘</a:t>
            </a:r>
            <a:r>
              <a:rPr lang="en-GB" sz="1200" b="0" i="0" kern="1200" dirty="0" err="1">
                <a:solidFill>
                  <a:schemeClr val="tx1"/>
                </a:solidFill>
                <a:effectLst/>
                <a:latin typeface="+mn-lt"/>
                <a:ea typeface="+mn-ea"/>
                <a:cs typeface="+mn-cs"/>
              </a:rPr>
              <a:t>Oif’n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Pripetshok</a:t>
            </a:r>
            <a:r>
              <a:rPr lang="en-GB"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Also already in use was the practice of separating cues out by ‘Reel,’ which in itself might be split into two or three parts (a reel of film running to around ten minutes).  There was no point in trying to separate cues out by theme, because so often those themes would be intertwined or somehow treated so as not to be especially easy to separate.</a:t>
            </a:r>
          </a:p>
        </p:txBody>
      </p:sp>
      <p:sp>
        <p:nvSpPr>
          <p:cNvPr id="4" name="Slide Number Placeholder 3"/>
          <p:cNvSpPr>
            <a:spLocks noGrp="1"/>
          </p:cNvSpPr>
          <p:nvPr>
            <p:ph type="sldNum" sz="quarter" idx="10"/>
          </p:nvPr>
        </p:nvSpPr>
        <p:spPr/>
        <p:txBody>
          <a:bodyPr/>
          <a:lstStyle/>
          <a:p>
            <a:fld id="{887908AF-65BE-457F-9D87-289A548E61FF}" type="slidenum">
              <a:rPr lang="en-US" smtClean="0"/>
              <a:t>34</a:t>
            </a:fld>
            <a:endParaRPr lang="en-US"/>
          </a:p>
        </p:txBody>
      </p:sp>
    </p:spTree>
    <p:extLst>
      <p:ext uri="{BB962C8B-B14F-4D97-AF65-F5344CB8AC3E}">
        <p14:creationId xmlns:p14="http://schemas.microsoft.com/office/powerpoint/2010/main" val="2065096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Nathan Platte wrote in </a:t>
            </a:r>
            <a:r>
              <a:rPr lang="en-GB" sz="1200" b="0" i="1" kern="1200" dirty="0">
                <a:solidFill>
                  <a:schemeClr val="tx1"/>
                </a:solidFill>
                <a:effectLst/>
                <a:latin typeface="+mn-lt"/>
                <a:ea typeface="+mn-ea"/>
                <a:cs typeface="+mn-cs"/>
              </a:rPr>
              <a:t>Making Music in Selznick’s Hollywood </a:t>
            </a:r>
            <a:r>
              <a:rPr lang="en-GB" sz="1200" b="0" i="0" kern="1200" dirty="0">
                <a:solidFill>
                  <a:schemeClr val="tx1"/>
                </a:solidFill>
                <a:effectLst/>
                <a:latin typeface="+mn-lt"/>
                <a:ea typeface="+mn-ea"/>
                <a:cs typeface="+mn-cs"/>
              </a:rPr>
              <a:t>that, once Selznick arrived at RKO, some of the early collaborations with Steiner – </a:t>
            </a:r>
            <a:r>
              <a:rPr lang="en-GB" sz="1200" b="0" i="1" kern="1200" dirty="0">
                <a:solidFill>
                  <a:schemeClr val="tx1"/>
                </a:solidFill>
                <a:effectLst/>
                <a:latin typeface="+mn-lt"/>
                <a:ea typeface="+mn-ea"/>
                <a:cs typeface="+mn-cs"/>
              </a:rPr>
              <a:t>Girl Crazy </a:t>
            </a:r>
            <a:r>
              <a:rPr lang="en-GB" sz="1200" b="0" i="0" kern="1200" dirty="0">
                <a:solidFill>
                  <a:schemeClr val="tx1"/>
                </a:solidFill>
                <a:effectLst/>
                <a:latin typeface="+mn-lt"/>
                <a:ea typeface="+mn-ea"/>
                <a:cs typeface="+mn-cs"/>
              </a:rPr>
              <a:t>and </a:t>
            </a:r>
            <a:r>
              <a:rPr lang="en-GB" sz="1200" b="0" i="1" kern="1200" dirty="0">
                <a:solidFill>
                  <a:schemeClr val="tx1"/>
                </a:solidFill>
                <a:effectLst/>
                <a:latin typeface="+mn-lt"/>
                <a:ea typeface="+mn-ea"/>
                <a:cs typeface="+mn-cs"/>
              </a:rPr>
              <a:t>Young Bride </a:t>
            </a:r>
            <a:r>
              <a:rPr lang="en-GB" sz="1200" b="0" i="0" kern="1200" dirty="0">
                <a:solidFill>
                  <a:schemeClr val="tx1"/>
                </a:solidFill>
                <a:effectLst/>
                <a:latin typeface="+mn-lt"/>
                <a:ea typeface="+mn-ea"/>
                <a:cs typeface="+mn-cs"/>
              </a:rPr>
              <a:t>(both RKO, 1932) highlighted their own use of music in different ways.  The former film was an adaptation of Gershwin’s musical hit anyway, and didn’t need to justify its musical content, but it did, by showing on screen the orchestra playing the music at the beginning of the picture.  Steiner makes one of only two appearances in his career in it (the other was in </a:t>
            </a:r>
            <a:r>
              <a:rPr lang="en-GB" sz="1200" b="0" i="1" kern="1200" dirty="0">
                <a:solidFill>
                  <a:schemeClr val="tx1"/>
                </a:solidFill>
                <a:effectLst/>
                <a:latin typeface="+mn-lt"/>
                <a:ea typeface="+mn-ea"/>
                <a:cs typeface="+mn-cs"/>
              </a:rPr>
              <a:t>The Half-Naked Truth</a:t>
            </a:r>
            <a:r>
              <a:rPr lang="en-GB" sz="1200" b="0" i="0" kern="1200" dirty="0">
                <a:solidFill>
                  <a:schemeClr val="tx1"/>
                </a:solidFill>
                <a:effectLst/>
                <a:latin typeface="+mn-lt"/>
                <a:ea typeface="+mn-ea"/>
                <a:cs typeface="+mn-cs"/>
              </a:rPr>
              <a:t>, also 1932), conducting the band that is playing the music heard by the audience.  Although an innovative producer, Selznick still felt the need to explain the role and importance of music, as it was generally thought in Hollywood at the time that music could not have a purpose unless it was also presented visually in some way.  In </a:t>
            </a:r>
            <a:r>
              <a:rPr lang="en-GB" sz="1200" b="0" i="1" kern="1200" dirty="0">
                <a:solidFill>
                  <a:schemeClr val="tx1"/>
                </a:solidFill>
                <a:effectLst/>
                <a:latin typeface="+mn-lt"/>
                <a:ea typeface="+mn-ea"/>
                <a:cs typeface="+mn-cs"/>
              </a:rPr>
              <a:t>Young Bride</a:t>
            </a:r>
            <a:r>
              <a:rPr lang="en-GB" sz="1200" b="0" i="0" kern="1200" dirty="0">
                <a:solidFill>
                  <a:schemeClr val="tx1"/>
                </a:solidFill>
                <a:effectLst/>
                <a:latin typeface="+mn-lt"/>
                <a:ea typeface="+mn-ea"/>
                <a:cs typeface="+mn-cs"/>
              </a:rPr>
              <a:t>, two of the characters comment on a choral piece that is heard by the audience on the soundtrack.  It was almost like breaking the fourth musical wall.  It is something that would be almost unthinkable in today’s cinema.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In their first four collaborations (the first was </a:t>
            </a:r>
            <a:r>
              <a:rPr lang="en-GB" sz="1200" b="0" i="1" kern="1200" dirty="0">
                <a:solidFill>
                  <a:schemeClr val="tx1"/>
                </a:solidFill>
                <a:effectLst/>
                <a:latin typeface="+mn-lt"/>
                <a:ea typeface="+mn-ea"/>
                <a:cs typeface="+mn-cs"/>
              </a:rPr>
              <a:t>The Lost Squadron </a:t>
            </a:r>
            <a:r>
              <a:rPr lang="en-GB" sz="1200" b="0" i="0" kern="1200" dirty="0">
                <a:solidFill>
                  <a:schemeClr val="tx1"/>
                </a:solidFill>
                <a:effectLst/>
                <a:latin typeface="+mn-lt"/>
                <a:ea typeface="+mn-ea"/>
                <a:cs typeface="+mn-cs"/>
              </a:rPr>
              <a:t>from 1932), Selznick and Steiner introduced the audience to music incrementally, from almost none at all in the first film (bar several adaptations of ‘Auld Lang Syne’) to a picture with its own bespoke score that came from a combination of Jewish traditional music and Steiner’s own head.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As the studio’s musical director, Steiner worked on more than two dozen films in 1932, but he was able to pick and choose the ones he wanted to give special attention to; they were the studio’s biggest attractions for the coming season – those that Nathan Platte called the ‘Island Trilogy’ – </a:t>
            </a:r>
            <a:r>
              <a:rPr lang="en-GB" sz="1200" b="0" i="1" kern="1200" dirty="0">
                <a:solidFill>
                  <a:schemeClr val="tx1"/>
                </a:solidFill>
                <a:effectLst/>
                <a:latin typeface="+mn-lt"/>
                <a:ea typeface="+mn-ea"/>
                <a:cs typeface="+mn-cs"/>
              </a:rPr>
              <a:t>Bird of Paradise </a:t>
            </a:r>
            <a:r>
              <a:rPr lang="en-GB" sz="1200" b="0" i="0" kern="1200" dirty="0">
                <a:solidFill>
                  <a:schemeClr val="tx1"/>
                </a:solidFill>
                <a:effectLst/>
                <a:latin typeface="+mn-lt"/>
                <a:ea typeface="+mn-ea"/>
                <a:cs typeface="+mn-cs"/>
              </a:rPr>
              <a:t>(RKO, 1932), </a:t>
            </a:r>
            <a:r>
              <a:rPr lang="en-GB" sz="1200" b="0" i="1" kern="1200" dirty="0">
                <a:solidFill>
                  <a:schemeClr val="tx1"/>
                </a:solidFill>
                <a:effectLst/>
                <a:latin typeface="+mn-lt"/>
                <a:ea typeface="+mn-ea"/>
                <a:cs typeface="+mn-cs"/>
              </a:rPr>
              <a:t>The Most Dangerous Game </a:t>
            </a:r>
            <a:r>
              <a:rPr lang="en-GB" sz="1200" b="0" i="0" kern="1200" dirty="0">
                <a:solidFill>
                  <a:schemeClr val="tx1"/>
                </a:solidFill>
                <a:effectLst/>
                <a:latin typeface="+mn-lt"/>
                <a:ea typeface="+mn-ea"/>
                <a:cs typeface="+mn-cs"/>
              </a:rPr>
              <a:t>(RKO, 1932), and </a:t>
            </a:r>
            <a:r>
              <a:rPr lang="en-GB" sz="1200" b="0" i="1" kern="1200" dirty="0">
                <a:solidFill>
                  <a:schemeClr val="tx1"/>
                </a:solidFill>
                <a:effectLst/>
                <a:latin typeface="+mn-lt"/>
                <a:ea typeface="+mn-ea"/>
                <a:cs typeface="+mn-cs"/>
              </a:rPr>
              <a:t>King Kong</a:t>
            </a:r>
            <a:r>
              <a:rPr lang="en-GB" sz="1200" b="0" i="0" kern="1200" dirty="0">
                <a:solidFill>
                  <a:schemeClr val="tx1"/>
                </a:solidFill>
                <a:effectLst/>
                <a:latin typeface="+mn-lt"/>
                <a:ea typeface="+mn-ea"/>
                <a:cs typeface="+mn-cs"/>
              </a:rPr>
              <a:t> (RKO, 1933).</a:t>
            </a:r>
          </a:p>
        </p:txBody>
      </p:sp>
      <p:sp>
        <p:nvSpPr>
          <p:cNvPr id="4" name="Slide Number Placeholder 3"/>
          <p:cNvSpPr>
            <a:spLocks noGrp="1"/>
          </p:cNvSpPr>
          <p:nvPr>
            <p:ph type="sldNum" sz="quarter" idx="10"/>
          </p:nvPr>
        </p:nvSpPr>
        <p:spPr/>
        <p:txBody>
          <a:bodyPr/>
          <a:lstStyle/>
          <a:p>
            <a:fld id="{887908AF-65BE-457F-9D87-289A548E61FF}" type="slidenum">
              <a:rPr lang="en-US" smtClean="0"/>
              <a:t>35</a:t>
            </a:fld>
            <a:endParaRPr lang="en-US"/>
          </a:p>
        </p:txBody>
      </p:sp>
    </p:spTree>
    <p:extLst>
      <p:ext uri="{BB962C8B-B14F-4D97-AF65-F5344CB8AC3E}">
        <p14:creationId xmlns:p14="http://schemas.microsoft.com/office/powerpoint/2010/main" val="34343857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Hindsight is a wonderful thing, and it would appear as though Steiner’s rapid progress throughout 1932 towards the </a:t>
            </a:r>
            <a:r>
              <a:rPr lang="en-GB" sz="1200" b="0" i="1" kern="1200" dirty="0">
                <a:solidFill>
                  <a:schemeClr val="tx1"/>
                </a:solidFill>
                <a:effectLst/>
                <a:latin typeface="+mn-lt"/>
                <a:ea typeface="+mn-ea"/>
                <a:cs typeface="+mn-cs"/>
              </a:rPr>
              <a:t>King Kong </a:t>
            </a:r>
            <a:r>
              <a:rPr lang="en-GB" sz="1200" b="0" i="0" kern="1200" dirty="0">
                <a:solidFill>
                  <a:schemeClr val="tx1"/>
                </a:solidFill>
                <a:effectLst/>
                <a:latin typeface="+mn-lt"/>
                <a:ea typeface="+mn-ea"/>
                <a:cs typeface="+mn-cs"/>
              </a:rPr>
              <a:t>score was all part of some subliminal plan to prepare audiences for the score that was to come in </a:t>
            </a:r>
            <a:r>
              <a:rPr lang="en-GB" sz="1200" b="0" i="1" kern="1200" dirty="0">
                <a:solidFill>
                  <a:schemeClr val="tx1"/>
                </a:solidFill>
                <a:effectLst/>
                <a:latin typeface="+mn-lt"/>
                <a:ea typeface="+mn-ea"/>
                <a:cs typeface="+mn-cs"/>
              </a:rPr>
              <a:t>King Kong</a:t>
            </a:r>
            <a:r>
              <a:rPr lang="en-GB" sz="1200" b="0" i="0" kern="1200" dirty="0">
                <a:solidFill>
                  <a:schemeClr val="tx1"/>
                </a:solidFill>
                <a:effectLst/>
                <a:latin typeface="+mn-lt"/>
                <a:ea typeface="+mn-ea"/>
                <a:cs typeface="+mn-cs"/>
              </a:rPr>
              <a:t>.  From </a:t>
            </a:r>
            <a:r>
              <a:rPr lang="en-GB" sz="1200" b="0" i="1" kern="1200" dirty="0">
                <a:solidFill>
                  <a:schemeClr val="tx1"/>
                </a:solidFill>
                <a:effectLst/>
                <a:latin typeface="+mn-lt"/>
                <a:ea typeface="+mn-ea"/>
                <a:cs typeface="+mn-cs"/>
              </a:rPr>
              <a:t>Girl Crazy</a:t>
            </a:r>
            <a:r>
              <a:rPr lang="en-GB" sz="1200" b="0" i="0" kern="1200" dirty="0">
                <a:solidFill>
                  <a:schemeClr val="tx1"/>
                </a:solidFill>
                <a:effectLst/>
                <a:latin typeface="+mn-lt"/>
                <a:ea typeface="+mn-ea"/>
                <a:cs typeface="+mn-cs"/>
              </a:rPr>
              <a:t>, an adaptation of a musical, through </a:t>
            </a:r>
            <a:r>
              <a:rPr lang="en-GB" sz="1200" b="0" i="1" kern="1200" dirty="0">
                <a:solidFill>
                  <a:schemeClr val="tx1"/>
                </a:solidFill>
                <a:effectLst/>
                <a:latin typeface="+mn-lt"/>
                <a:ea typeface="+mn-ea"/>
                <a:cs typeface="+mn-cs"/>
              </a:rPr>
              <a:t>Symphony of Six Million – </a:t>
            </a:r>
            <a:r>
              <a:rPr lang="en-GB" sz="1200" b="0" i="0" kern="1200" dirty="0">
                <a:solidFill>
                  <a:schemeClr val="tx1"/>
                </a:solidFill>
                <a:effectLst/>
                <a:latin typeface="+mn-lt"/>
                <a:ea typeface="+mn-ea"/>
                <a:cs typeface="+mn-cs"/>
              </a:rPr>
              <a:t>a musical of a kind where nobody sings and there are no words – to Steiner’s next major project that he chose for himself – </a:t>
            </a:r>
            <a:r>
              <a:rPr lang="en-GB" sz="1200" b="0" i="1" kern="1200" dirty="0">
                <a:solidFill>
                  <a:schemeClr val="tx1"/>
                </a:solidFill>
                <a:effectLst/>
                <a:latin typeface="+mn-lt"/>
                <a:ea typeface="+mn-ea"/>
                <a:cs typeface="+mn-cs"/>
              </a:rPr>
              <a:t>Bird of Paradise </a:t>
            </a:r>
            <a:r>
              <a:rPr lang="en-GB" sz="1200" b="0" i="0" kern="1200" dirty="0">
                <a:solidFill>
                  <a:schemeClr val="tx1"/>
                </a:solidFill>
                <a:effectLst/>
                <a:latin typeface="+mn-lt"/>
                <a:ea typeface="+mn-ea"/>
                <a:cs typeface="+mn-cs"/>
              </a:rPr>
              <a:t>(RKO, 1932).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Bird of Paradise </a:t>
            </a:r>
            <a:r>
              <a:rPr lang="en-GB" sz="1200" b="0" i="0" kern="1200" dirty="0">
                <a:solidFill>
                  <a:schemeClr val="tx1"/>
                </a:solidFill>
                <a:effectLst/>
                <a:latin typeface="+mn-lt"/>
                <a:ea typeface="+mn-ea"/>
                <a:cs typeface="+mn-cs"/>
              </a:rPr>
              <a:t>is a love story set in the South Seas between a man (Joel McCrea) and an island native woman (Dolores Del Rio), who finds herself chosen as a sacrifice to the gods after a volcano erupts, like you do.   Previously, more or less up to that point, the music for most of the films could be recorded in one single session, since they consisted of perhaps two minutes of music at the most.  </a:t>
            </a:r>
            <a:r>
              <a:rPr lang="en-GB" sz="1200" b="0" i="1" kern="1200" dirty="0">
                <a:solidFill>
                  <a:schemeClr val="tx1"/>
                </a:solidFill>
                <a:effectLst/>
                <a:latin typeface="+mn-lt"/>
                <a:ea typeface="+mn-ea"/>
                <a:cs typeface="+mn-cs"/>
              </a:rPr>
              <a:t>Bird of Paradise </a:t>
            </a:r>
            <a:r>
              <a:rPr lang="en-GB" sz="1200" b="0" i="0" kern="1200" dirty="0">
                <a:solidFill>
                  <a:schemeClr val="tx1"/>
                </a:solidFill>
                <a:effectLst/>
                <a:latin typeface="+mn-lt"/>
                <a:ea typeface="+mn-ea"/>
                <a:cs typeface="+mn-cs"/>
              </a:rPr>
              <a:t>took about four months, on and off.  Looking at the material prepared by the orchestrators (there were two on </a:t>
            </a:r>
            <a:r>
              <a:rPr lang="en-GB" sz="1200" b="0" i="1" kern="1200" dirty="0">
                <a:solidFill>
                  <a:schemeClr val="tx1"/>
                </a:solidFill>
                <a:effectLst/>
                <a:latin typeface="+mn-lt"/>
                <a:ea typeface="+mn-ea"/>
                <a:cs typeface="+mn-cs"/>
              </a:rPr>
              <a:t>Paradise</a:t>
            </a:r>
            <a:r>
              <a:rPr lang="en-GB" sz="1200" b="0" i="0" kern="1200" dirty="0">
                <a:solidFill>
                  <a:schemeClr val="tx1"/>
                </a:solidFill>
                <a:effectLst/>
                <a:latin typeface="+mn-lt"/>
                <a:ea typeface="+mn-ea"/>
                <a:cs typeface="+mn-cs"/>
              </a:rPr>
              <a:t>; Steiner’s usual assistant, Bernhard </a:t>
            </a:r>
            <a:r>
              <a:rPr lang="en-GB" sz="1200" b="0" i="0" kern="1200" dirty="0" err="1">
                <a:solidFill>
                  <a:schemeClr val="tx1"/>
                </a:solidFill>
                <a:effectLst/>
                <a:latin typeface="+mn-lt"/>
                <a:ea typeface="+mn-ea"/>
                <a:cs typeface="+mn-cs"/>
              </a:rPr>
              <a:t>Kaun</a:t>
            </a:r>
            <a:r>
              <a:rPr lang="en-GB" sz="1200" b="0" i="0" kern="1200" dirty="0">
                <a:solidFill>
                  <a:schemeClr val="tx1"/>
                </a:solidFill>
                <a:effectLst/>
                <a:latin typeface="+mn-lt"/>
                <a:ea typeface="+mn-ea"/>
                <a:cs typeface="+mn-cs"/>
              </a:rPr>
              <a:t>, as well as Reginald Hazeltine Bassett, a composer ten years Steiner’s senior who was employed in the main as a composer at Fox), you can see the sometimes hurried nature of the writing, as bits of paper are stuck over to replace the mistakes that obviously creep in when music is prepared at speed, in the days before Sibelius, </a:t>
            </a:r>
            <a:r>
              <a:rPr lang="en-GB" sz="1200" b="0" i="0" kern="1200" dirty="0" err="1">
                <a:solidFill>
                  <a:schemeClr val="tx1"/>
                </a:solidFill>
                <a:effectLst/>
                <a:latin typeface="+mn-lt"/>
                <a:ea typeface="+mn-ea"/>
                <a:cs typeface="+mn-cs"/>
              </a:rPr>
              <a:t>MuseScore</a:t>
            </a:r>
            <a:r>
              <a:rPr lang="en-GB" sz="1200" b="0" i="0" kern="1200" dirty="0">
                <a:solidFill>
                  <a:schemeClr val="tx1"/>
                </a:solidFill>
                <a:effectLst/>
                <a:latin typeface="+mn-lt"/>
                <a:ea typeface="+mn-ea"/>
                <a:cs typeface="+mn-cs"/>
              </a:rPr>
              <a:t> and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To give some local colour, the main theme is sometimes played by a Hawaiian guitar, and is again largely sequential.  Some of the greatest composers in history have successfully merged a disparate array of styles, and it is my assertion that Steiner does this by combining the Wagnerian leitmotif with the popular song format of the day, which is largely A-A-B-A; in other words, a section or phrase which is then repeated, not always at the same pitch, followed by different phrase which almost always presents a different key in some way, either by modulation or by simply moving there without any assistance from the harmony, and finally a repeat of the opening phrase which will bring us satisfactorily back to the home key.  That’s what Steiner did for money, and it’s one of the many influences that other, subsequent composers took on very quickly and is – unless it’s one of those loud, crash-bang-wallop scores that </a:t>
            </a:r>
            <a:r>
              <a:rPr lang="en-GB" sz="1200" b="0" i="1" kern="1200" dirty="0">
                <a:solidFill>
                  <a:schemeClr val="tx1"/>
                </a:solidFill>
                <a:effectLst/>
                <a:latin typeface="+mn-lt"/>
                <a:ea typeface="+mn-ea"/>
                <a:cs typeface="+mn-cs"/>
              </a:rPr>
              <a:t>nobody </a:t>
            </a:r>
            <a:r>
              <a:rPr lang="en-GB" sz="1200" b="0" i="0" kern="1200" dirty="0">
                <a:solidFill>
                  <a:schemeClr val="tx1"/>
                </a:solidFill>
                <a:effectLst/>
                <a:latin typeface="+mn-lt"/>
                <a:ea typeface="+mn-ea"/>
                <a:cs typeface="+mn-cs"/>
              </a:rPr>
              <a:t>can make any sense of, still used to a certain degree today.  I say ‘today’ loosely because I’m talking largely about John Williams and his school, because his style borrows openly from Steiner’s method, and that of Korngold, one of the few well-known concert composers to make a successful name for himself in Hollywood. I specify Hollywood because I’m not referring to the likes of Shostakovich, who worked in Russia, or Walton, who worked in England.</a:t>
            </a:r>
            <a:endParaRPr lang="en-GB"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36</a:t>
            </a:fld>
            <a:endParaRPr lang="en-US"/>
          </a:p>
        </p:txBody>
      </p:sp>
    </p:spTree>
    <p:extLst>
      <p:ext uri="{BB962C8B-B14F-4D97-AF65-F5344CB8AC3E}">
        <p14:creationId xmlns:p14="http://schemas.microsoft.com/office/powerpoint/2010/main" val="681042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Once again, you will not be surprised to learn, the Main Theme also doubles as the theme for the top-billed character in the story, in this case Johnny (Joel McCrea).  It is also unlikely to send you into any sort of physical shock reaction to learn that this theme is intended to be played as the title appears on the screen.  There is a beautiful set of countermelodies played before the main theme here, which, along with the visual images, create aural pictures of the South Sea islands to which Johnny and his crew are heading.  Whether it is intentional or not, the beginning of the theme itself begins </a:t>
            </a:r>
            <a:r>
              <a:rPr lang="en-GB" sz="1200" b="0" i="1" kern="1200" dirty="0">
                <a:solidFill>
                  <a:schemeClr val="tx1"/>
                </a:solidFill>
                <a:effectLst/>
                <a:latin typeface="+mn-lt"/>
                <a:ea typeface="+mn-ea"/>
                <a:cs typeface="+mn-cs"/>
              </a:rPr>
              <a:t>before </a:t>
            </a:r>
            <a:r>
              <a:rPr lang="en-GB" sz="1200" b="0" i="0" kern="1200" dirty="0">
                <a:solidFill>
                  <a:schemeClr val="tx1"/>
                </a:solidFill>
                <a:effectLst/>
                <a:latin typeface="+mn-lt"/>
                <a:ea typeface="+mn-ea"/>
                <a:cs typeface="+mn-cs"/>
              </a:rPr>
              <a:t>the title appears on the screen, as I will demonstrate thusly: </a:t>
            </a:r>
          </a:p>
        </p:txBody>
      </p:sp>
      <p:sp>
        <p:nvSpPr>
          <p:cNvPr id="4" name="Slide Number Placeholder 3"/>
          <p:cNvSpPr>
            <a:spLocks noGrp="1"/>
          </p:cNvSpPr>
          <p:nvPr>
            <p:ph type="sldNum" sz="quarter" idx="10"/>
          </p:nvPr>
        </p:nvSpPr>
        <p:spPr/>
        <p:txBody>
          <a:bodyPr/>
          <a:lstStyle/>
          <a:p>
            <a:fld id="{887908AF-65BE-457F-9D87-289A548E61FF}" type="slidenum">
              <a:rPr lang="en-US" smtClean="0"/>
              <a:t>37</a:t>
            </a:fld>
            <a:endParaRPr lang="en-US"/>
          </a:p>
        </p:txBody>
      </p:sp>
    </p:spTree>
    <p:extLst>
      <p:ext uri="{BB962C8B-B14F-4D97-AF65-F5344CB8AC3E}">
        <p14:creationId xmlns:p14="http://schemas.microsoft.com/office/powerpoint/2010/main" val="34103026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As you listen to the theme, you’ll notice that Steiner wrote the introductory four bars in E, modulating down to E flat major as the theme commences.  How does he do this?  It is brilliant in its deceptive simplicity: he moves the harmony up a third with each phrase, from E to G to B to E flat (theoretically D sharp).  Listen also to the repeated quavers in the mid-range here.  What does that suggest, the sea of course!  But if it was that easy and worked that well, why wasn’t everyone doing it?  Answer – Steiner had found his natural vocation, and was lucky to find a producer as open-minded as Selznick.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Some can simply listen to a score, enjoy it, and spot thematic use and re-use as and when.  Me, I listen to a score and think, ‘Why does the theme start early?  What prompted him to do that?  Was his click-track clunked? Was his baton busted?’  I could go on all day and night.  Darby &amp; Dubois (1990, p.19) talk about this theme in great detail.  They suggest that the theme and its association with Johnny is ‘the embodiment of a different culture…[and is]…further emphasized as this theme accompanies Johnny’s efforts to steal Luana (Dolores Del Rio) from her tribe.’ Steiner is able to use the theme in a variety of ways throughout the score.  He can extend it, shorten it, change parts of it to suit different emotional situations; to suggest happiness when Johnny and Luana escape to begin a hoped-for future together; the sinister, almost malevolent imminent eruption of the volcano and or pain as Luana decides to sacrifice herself to the gods anyway (their love is not strong enough to defeat the gods, in her view); Steiner also possessed not only his melodic gift but the ability to play with those melodies in such a way that they played </a:t>
            </a:r>
            <a:r>
              <a:rPr lang="en-GB" sz="1200" b="0" i="1" kern="1200" dirty="0">
                <a:solidFill>
                  <a:schemeClr val="tx1"/>
                </a:solidFill>
                <a:effectLst/>
                <a:latin typeface="+mn-lt"/>
                <a:ea typeface="+mn-ea"/>
                <a:cs typeface="+mn-cs"/>
              </a:rPr>
              <a:t>exactly </a:t>
            </a:r>
            <a:r>
              <a:rPr lang="en-GB" sz="1200" b="0" i="0" kern="1200" dirty="0">
                <a:solidFill>
                  <a:schemeClr val="tx1"/>
                </a:solidFill>
                <a:effectLst/>
                <a:latin typeface="+mn-lt"/>
                <a:ea typeface="+mn-ea"/>
                <a:cs typeface="+mn-cs"/>
              </a:rPr>
              <a:t>along with the mood of the scene and also subliminally worked their way into the minds of the audience to make their identification with the emotion or character almost immediate.  Does that make sense?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Once again, as in </a:t>
            </a:r>
            <a:r>
              <a:rPr lang="en-GB" sz="1200" b="0" i="1" kern="1200" dirty="0" err="1">
                <a:solidFill>
                  <a:schemeClr val="tx1"/>
                </a:solidFill>
                <a:effectLst/>
                <a:latin typeface="+mn-lt"/>
                <a:ea typeface="+mn-ea"/>
                <a:cs typeface="+mn-cs"/>
              </a:rPr>
              <a:t>SoSM</a:t>
            </a:r>
            <a:r>
              <a:rPr lang="en-GB" sz="1200" b="0" i="0" kern="1200" dirty="0">
                <a:solidFill>
                  <a:schemeClr val="tx1"/>
                </a:solidFill>
                <a:effectLst/>
                <a:latin typeface="+mn-lt"/>
                <a:ea typeface="+mn-ea"/>
                <a:cs typeface="+mn-cs"/>
              </a:rPr>
              <a:t>, Steiner composed a theme for each of the main characters, meaning that Luana had one of her own.  There may be some significance in the fact that her theme is scored a semitone lower, there may not.  But, again as in </a:t>
            </a:r>
            <a:r>
              <a:rPr lang="en-GB" sz="1200" b="0" i="1" kern="1200" dirty="0" err="1">
                <a:solidFill>
                  <a:schemeClr val="tx1"/>
                </a:solidFill>
                <a:effectLst/>
                <a:latin typeface="+mn-lt"/>
                <a:ea typeface="+mn-ea"/>
                <a:cs typeface="+mn-cs"/>
              </a:rPr>
              <a:t>SoSM</a:t>
            </a:r>
            <a:r>
              <a:rPr lang="en-GB" sz="1200" b="0" i="0" kern="1200" dirty="0">
                <a:solidFill>
                  <a:schemeClr val="tx1"/>
                </a:solidFill>
                <a:effectLst/>
                <a:latin typeface="+mn-lt"/>
                <a:ea typeface="+mn-ea"/>
                <a:cs typeface="+mn-cs"/>
              </a:rPr>
              <a:t>, Steiner writes for the individual characters </a:t>
            </a:r>
            <a:r>
              <a:rPr lang="en-GB" sz="1200" b="0" i="1" kern="1200" dirty="0">
                <a:solidFill>
                  <a:schemeClr val="tx1"/>
                </a:solidFill>
                <a:effectLst/>
                <a:latin typeface="+mn-lt"/>
                <a:ea typeface="+mn-ea"/>
                <a:cs typeface="+mn-cs"/>
              </a:rPr>
              <a:t>and </a:t>
            </a:r>
            <a:r>
              <a:rPr lang="en-GB" sz="1200" b="0" i="0" kern="1200" dirty="0">
                <a:solidFill>
                  <a:schemeClr val="tx1"/>
                </a:solidFill>
                <a:effectLst/>
                <a:latin typeface="+mn-lt"/>
                <a:ea typeface="+mn-ea"/>
                <a:cs typeface="+mn-cs"/>
              </a:rPr>
              <a:t>for them as a couple.  It is again sequential, again a semitone lower, and again slightly dotted, like </a:t>
            </a:r>
            <a:r>
              <a:rPr lang="en-GB" sz="1200" b="0" i="1" kern="1200" dirty="0">
                <a:solidFill>
                  <a:schemeClr val="tx1"/>
                </a:solidFill>
                <a:effectLst/>
                <a:latin typeface="+mn-lt"/>
                <a:ea typeface="+mn-ea"/>
                <a:cs typeface="+mn-cs"/>
              </a:rPr>
              <a:t>a swing rhythm.</a:t>
            </a:r>
            <a:r>
              <a:rPr lang="en-GB" sz="1200" b="0" i="0" kern="1200" dirty="0">
                <a:solidFill>
                  <a:schemeClr val="tx1"/>
                </a:solidFill>
                <a:effectLst/>
                <a:latin typeface="+mn-lt"/>
                <a:ea typeface="+mn-ea"/>
                <a:cs typeface="+mn-cs"/>
              </a:rPr>
              <a:t> In this case, it appears to me to be a combination of the two main themes.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38</a:t>
            </a:fld>
            <a:endParaRPr lang="en-US"/>
          </a:p>
        </p:txBody>
      </p:sp>
    </p:spTree>
    <p:extLst>
      <p:ext uri="{BB962C8B-B14F-4D97-AF65-F5344CB8AC3E}">
        <p14:creationId xmlns:p14="http://schemas.microsoft.com/office/powerpoint/2010/main" val="24338176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 have seen it on various online sources, including the IMDb, stating that </a:t>
            </a:r>
            <a:r>
              <a:rPr lang="en-GB" sz="1200" b="0" i="1" kern="1200" dirty="0">
                <a:solidFill>
                  <a:schemeClr val="tx1"/>
                </a:solidFill>
                <a:effectLst/>
                <a:latin typeface="+mn-lt"/>
                <a:ea typeface="+mn-ea"/>
                <a:cs typeface="+mn-cs"/>
              </a:rPr>
              <a:t>Bird of Paradise </a:t>
            </a:r>
            <a:r>
              <a:rPr lang="en-GB" sz="1200" b="0" i="0" kern="1200" dirty="0">
                <a:solidFill>
                  <a:schemeClr val="tx1"/>
                </a:solidFill>
                <a:effectLst/>
                <a:latin typeface="+mn-lt"/>
                <a:ea typeface="+mn-ea"/>
                <a:cs typeface="+mn-cs"/>
              </a:rPr>
              <a:t>was not the first film with bespoke symphonic underscoring.  The argument for this was supported by the citation of two films in particular, the first was </a:t>
            </a:r>
            <a:r>
              <a:rPr lang="en-GB" sz="1200" b="0" i="1" kern="1200" dirty="0">
                <a:solidFill>
                  <a:schemeClr val="tx1"/>
                </a:solidFill>
                <a:effectLst/>
                <a:latin typeface="+mn-lt"/>
                <a:ea typeface="+mn-ea"/>
                <a:cs typeface="+mn-cs"/>
              </a:rPr>
              <a:t>The Desert Song, </a:t>
            </a:r>
            <a:r>
              <a:rPr lang="en-GB" sz="1200" b="0" i="0" kern="1200" dirty="0">
                <a:solidFill>
                  <a:schemeClr val="tx1"/>
                </a:solidFill>
                <a:effectLst/>
                <a:latin typeface="+mn-lt"/>
                <a:ea typeface="+mn-ea"/>
                <a:cs typeface="+mn-cs"/>
              </a:rPr>
              <a:t>released in 1929 and the first sound interpretation of the famous Romberg/Hammerstein musical, more like an operetta actually, and, as I argued at the beginning, over 120 of those puppies were made in a period lasting a little over two years and can hardly be considered in this context.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other film was </a:t>
            </a:r>
            <a:r>
              <a:rPr lang="en-GB" sz="1200" b="0" i="1" kern="1200" dirty="0">
                <a:solidFill>
                  <a:schemeClr val="tx1"/>
                </a:solidFill>
                <a:effectLst/>
                <a:latin typeface="+mn-lt"/>
                <a:ea typeface="+mn-ea"/>
                <a:cs typeface="+mn-cs"/>
              </a:rPr>
              <a:t>Lights of New York</a:t>
            </a:r>
            <a:r>
              <a:rPr lang="en-GB" sz="1200" b="0" i="0" kern="1200" dirty="0">
                <a:solidFill>
                  <a:schemeClr val="tx1"/>
                </a:solidFill>
                <a:effectLst/>
                <a:latin typeface="+mn-lt"/>
                <a:ea typeface="+mn-ea"/>
                <a:cs typeface="+mn-cs"/>
              </a:rPr>
              <a:t>, a Bryan Foy B-picture released in July 1928.  Unlike </a:t>
            </a:r>
            <a:r>
              <a:rPr lang="en-GB" sz="1200" b="0" i="1" kern="1200" dirty="0">
                <a:solidFill>
                  <a:schemeClr val="tx1"/>
                </a:solidFill>
                <a:effectLst/>
                <a:latin typeface="+mn-lt"/>
                <a:ea typeface="+mn-ea"/>
                <a:cs typeface="+mn-cs"/>
              </a:rPr>
              <a:t>The Jazz Singer </a:t>
            </a:r>
            <a:r>
              <a:rPr lang="en-GB" sz="1200" b="0" i="0" kern="1200" dirty="0">
                <a:solidFill>
                  <a:schemeClr val="tx1"/>
                </a:solidFill>
                <a:effectLst/>
                <a:latin typeface="+mn-lt"/>
                <a:ea typeface="+mn-ea"/>
                <a:cs typeface="+mn-cs"/>
              </a:rPr>
              <a:t>(WB, 1927), </a:t>
            </a:r>
            <a:r>
              <a:rPr lang="en-GB" sz="1200" b="0" i="1" kern="1200" dirty="0">
                <a:solidFill>
                  <a:schemeClr val="tx1"/>
                </a:solidFill>
                <a:effectLst/>
                <a:latin typeface="+mn-lt"/>
                <a:ea typeface="+mn-ea"/>
                <a:cs typeface="+mn-cs"/>
              </a:rPr>
              <a:t>Lights of New York </a:t>
            </a:r>
            <a:r>
              <a:rPr lang="en-GB" sz="1200" b="0" i="0" kern="1200" dirty="0">
                <a:solidFill>
                  <a:schemeClr val="tx1"/>
                </a:solidFill>
                <a:effectLst/>
                <a:latin typeface="+mn-lt"/>
                <a:ea typeface="+mn-ea"/>
                <a:cs typeface="+mn-cs"/>
              </a:rPr>
              <a:t>is known to audiences today as the first film which was 100% dialogue – ‘talkie’, you might say.  Now there is a great deal of background music in the film – curiously, all the films mentioned here are Warner Bros. – but it is not what I would call ‘symphonic.’  It is more akin to the popular music of the day, arranged for small orchestra or jazz band.  Furthermore, it is mainly used in scenes were there is likely to be – but not shown – a radio or a phonograph, or even a live orchestra in one scene, present.  Not only that, but the music used is not obviously thematic in anyway, neither does it give any impression that it was composed for the film.  Indeed, there is no composer credited, or indeed music director either.  Producers, when arguing against the case for background scoring in non-musical films, may well have pointed to this film as an example when citing that audiences would have no idea where the music was coming from, despite the fact that at the beginning of the film, over a couple of establishing shots of New York, we hear a brief snippet of music followed by the first interior shot of the movie – a radio!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39</a:t>
            </a:fld>
            <a:endParaRPr lang="en-US"/>
          </a:p>
        </p:txBody>
      </p:sp>
    </p:spTree>
    <p:extLst>
      <p:ext uri="{BB962C8B-B14F-4D97-AF65-F5344CB8AC3E}">
        <p14:creationId xmlns:p14="http://schemas.microsoft.com/office/powerpoint/2010/main" val="1744563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At the time he signed his contract, he was conducting a show called </a:t>
            </a:r>
            <a:r>
              <a:rPr lang="en-GB" sz="1200" i="1" dirty="0"/>
              <a:t>Sons o’ Guns </a:t>
            </a:r>
            <a:r>
              <a:rPr lang="en-GB" sz="1200" i="0" dirty="0"/>
              <a:t>at the Imperial </a:t>
            </a:r>
            <a:r>
              <a:rPr lang="en-GB" sz="1200" i="0" dirty="0" err="1"/>
              <a:t>Theater</a:t>
            </a:r>
            <a:r>
              <a:rPr lang="en-GB" sz="1200" i="0" dirty="0"/>
              <a:t> in New York City, a show which featured the future Mrs Errol Flynn, Lili Damita.  According to Max’s unpublished autobiography, </a:t>
            </a:r>
            <a:r>
              <a:rPr lang="en-GB" sz="1200" i="1" dirty="0"/>
              <a:t>Notes to You</a:t>
            </a:r>
            <a:r>
              <a:rPr lang="en-GB" sz="1200" i="0" dirty="0"/>
              <a:t>, (p102), it was Harry Tierney, the composer, who approached Steiner and asked him to come to Hollywood and work for the fledgling music department of the studio that had just had a huge success with a film version of Tierney’s Broadway hit </a:t>
            </a:r>
            <a:r>
              <a:rPr lang="en-GB" sz="1200" i="1" dirty="0"/>
              <a:t>Rio Rita</a:t>
            </a:r>
            <a:r>
              <a:rPr lang="en-GB" sz="1200" i="0" dirty="0"/>
              <a:t>, RKO Radio Pictures.  Other sources have stated that it was William LeBaron who went to New York to talk to Steiner; but I’m going to take Max’s word for it, as it would seem a little strange that one of the studio’s key producers would go on a 6,000-mile round trip simply to sign an orchestrator.  Stranger things have happened, though.  Perhaps it was all done by telephone.</a:t>
            </a:r>
          </a:p>
          <a:p>
            <a:endParaRPr lang="en-GB" dirty="0"/>
          </a:p>
        </p:txBody>
      </p:sp>
      <p:sp>
        <p:nvSpPr>
          <p:cNvPr id="4" name="Slide Number Placeholder 3"/>
          <p:cNvSpPr>
            <a:spLocks noGrp="1"/>
          </p:cNvSpPr>
          <p:nvPr>
            <p:ph type="sldNum" sz="quarter" idx="10"/>
          </p:nvPr>
        </p:nvSpPr>
        <p:spPr/>
        <p:txBody>
          <a:bodyPr/>
          <a:lstStyle/>
          <a:p>
            <a:fld id="{887908AF-65BE-457F-9D87-289A548E61FF}" type="slidenum">
              <a:rPr lang="en-US" smtClean="0"/>
              <a:t>4</a:t>
            </a:fld>
            <a:endParaRPr lang="en-US"/>
          </a:p>
        </p:txBody>
      </p:sp>
    </p:spTree>
    <p:extLst>
      <p:ext uri="{BB962C8B-B14F-4D97-AF65-F5344CB8AC3E}">
        <p14:creationId xmlns:p14="http://schemas.microsoft.com/office/powerpoint/2010/main" val="39059687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It’s quite incredible to realise that the most of the main techniques, principles and practices of film scoring were more or less established right away, and certainly within the first year, if not the first six months.  Some, Aaron Copland in particular, and I think you know where this is going, were unashamedly critical of Steiner, calling his method of doubling the action almost literally in the music “mickey-</a:t>
            </a:r>
            <a:r>
              <a:rPr lang="en-GB" sz="1200" b="0" i="0" kern="1200" dirty="0" err="1">
                <a:solidFill>
                  <a:schemeClr val="tx1"/>
                </a:solidFill>
                <a:effectLst/>
                <a:latin typeface="+mn-lt"/>
                <a:ea typeface="+mn-ea"/>
                <a:cs typeface="+mn-cs"/>
              </a:rPr>
              <a:t>mousing</a:t>
            </a:r>
            <a:r>
              <a:rPr lang="en-GB" sz="1200" b="0" i="0" kern="1200" dirty="0">
                <a:solidFill>
                  <a:schemeClr val="tx1"/>
                </a:solidFill>
                <a:effectLst/>
                <a:latin typeface="+mn-lt"/>
                <a:ea typeface="+mn-ea"/>
                <a:cs typeface="+mn-cs"/>
              </a:rPr>
              <a:t>,” but Steiner was proud of his ability to do this, and indeed considered it a skill.  You will see, or rather hear, a great deal of this in </a:t>
            </a:r>
            <a:r>
              <a:rPr lang="en-GB" sz="1200" b="0" i="1" kern="1200" dirty="0">
                <a:solidFill>
                  <a:schemeClr val="tx1"/>
                </a:solidFill>
                <a:effectLst/>
                <a:latin typeface="+mn-lt"/>
                <a:ea typeface="+mn-ea"/>
                <a:cs typeface="+mn-cs"/>
              </a:rPr>
              <a:t>King Kong</a:t>
            </a:r>
            <a:r>
              <a:rPr lang="en-GB" sz="1200" b="0" i="0" kern="1200" dirty="0">
                <a:solidFill>
                  <a:schemeClr val="tx1"/>
                </a:solidFill>
                <a:effectLst/>
                <a:latin typeface="+mn-lt"/>
                <a:ea typeface="+mn-ea"/>
                <a:cs typeface="+mn-cs"/>
              </a:rPr>
              <a:t>, but in </a:t>
            </a:r>
            <a:r>
              <a:rPr lang="en-GB" sz="1200" b="0" i="1" kern="1200" dirty="0">
                <a:solidFill>
                  <a:schemeClr val="tx1"/>
                </a:solidFill>
                <a:effectLst/>
                <a:latin typeface="+mn-lt"/>
                <a:ea typeface="+mn-ea"/>
                <a:cs typeface="+mn-cs"/>
              </a:rPr>
              <a:t>Bird of Paradise, </a:t>
            </a:r>
            <a:r>
              <a:rPr lang="en-GB" sz="1200" b="0" i="0" kern="1200" dirty="0">
                <a:solidFill>
                  <a:schemeClr val="tx1"/>
                </a:solidFill>
                <a:effectLst/>
                <a:latin typeface="+mn-lt"/>
                <a:ea typeface="+mn-ea"/>
                <a:cs typeface="+mn-cs"/>
              </a:rPr>
              <a:t>some of his motifs are highly redolent of one of the key features of the film – the sea.  Tremolo and high trills from the wind (and occasionally brass) instruments found in the ‘Pearl Divers’ theme, as well as a descending melody.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 don’t want to give away the ending, but eventually Luana chooses these gods over Johnny, and instead of swimming in water, she decides to take a leap off the top of the volcano and into a pool of red-hot molten lava.  Well, each to their own, I say.  The theme used as she accepts her fate, is taken from the Main Theme’s second phrase, as that neatly suggests a dive into a fate which, although I’ve never done it myself, can only be unpleasant to say the least.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Shortage of time prevents me from going into any great detail on these themes, or indeed talking about many of the other musical delights in this score, which covers almost the entire length of the film’s 82 minutes.  </a:t>
            </a:r>
          </a:p>
        </p:txBody>
      </p:sp>
      <p:sp>
        <p:nvSpPr>
          <p:cNvPr id="4" name="Slide Number Placeholder 3"/>
          <p:cNvSpPr>
            <a:spLocks noGrp="1"/>
          </p:cNvSpPr>
          <p:nvPr>
            <p:ph type="sldNum" sz="quarter" idx="10"/>
          </p:nvPr>
        </p:nvSpPr>
        <p:spPr/>
        <p:txBody>
          <a:bodyPr/>
          <a:lstStyle/>
          <a:p>
            <a:fld id="{887908AF-65BE-457F-9D87-289A548E61FF}" type="slidenum">
              <a:rPr lang="en-US" smtClean="0"/>
              <a:t>40</a:t>
            </a:fld>
            <a:endParaRPr lang="en-US"/>
          </a:p>
        </p:txBody>
      </p:sp>
    </p:spTree>
    <p:extLst>
      <p:ext uri="{BB962C8B-B14F-4D97-AF65-F5344CB8AC3E}">
        <p14:creationId xmlns:p14="http://schemas.microsoft.com/office/powerpoint/2010/main" val="7081537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second film in Nathan Platte’s ‘Island’ trilogy is this one: </a:t>
            </a:r>
            <a:r>
              <a:rPr lang="en-GB" sz="1200" b="0" i="1" kern="1200" dirty="0">
                <a:solidFill>
                  <a:schemeClr val="tx1"/>
                </a:solidFill>
                <a:effectLst/>
                <a:latin typeface="+mn-lt"/>
                <a:ea typeface="+mn-ea"/>
                <a:cs typeface="+mn-cs"/>
              </a:rPr>
              <a:t>The Most Dangerous Game</a:t>
            </a:r>
            <a:r>
              <a:rPr lang="en-GB" sz="1200" b="0" i="0" kern="1200" dirty="0">
                <a:solidFill>
                  <a:schemeClr val="tx1"/>
                </a:solidFill>
                <a:effectLst/>
                <a:latin typeface="+mn-lt"/>
                <a:ea typeface="+mn-ea"/>
                <a:cs typeface="+mn-cs"/>
              </a:rPr>
              <a:t> (RKO, 1932).  At just sixty-three minutes, it is by some distance the shortest of the major pictures that Steiner scored during this period; but, in all other ways, it was seen by all as very much a rehearsal for </a:t>
            </a:r>
            <a:r>
              <a:rPr lang="en-GB" sz="1200" b="0" i="1" kern="1200" dirty="0">
                <a:solidFill>
                  <a:schemeClr val="tx1"/>
                </a:solidFill>
                <a:effectLst/>
                <a:latin typeface="+mn-lt"/>
                <a:ea typeface="+mn-ea"/>
                <a:cs typeface="+mn-cs"/>
              </a:rPr>
              <a:t>King Kong.  </a:t>
            </a:r>
            <a:r>
              <a:rPr lang="en-GB" sz="1200" b="0" i="0" kern="1200" dirty="0">
                <a:solidFill>
                  <a:schemeClr val="tx1"/>
                </a:solidFill>
                <a:effectLst/>
                <a:latin typeface="+mn-lt"/>
                <a:ea typeface="+mn-ea"/>
                <a:cs typeface="+mn-cs"/>
              </a:rPr>
              <a:t>The directors were Irving </a:t>
            </a:r>
            <a:r>
              <a:rPr lang="en-GB" sz="1200" b="0" i="0" kern="1200" dirty="0" err="1">
                <a:solidFill>
                  <a:schemeClr val="tx1"/>
                </a:solidFill>
                <a:effectLst/>
                <a:latin typeface="+mn-lt"/>
                <a:ea typeface="+mn-ea"/>
                <a:cs typeface="+mn-cs"/>
              </a:rPr>
              <a:t>Pichel</a:t>
            </a:r>
            <a:r>
              <a:rPr lang="en-GB" sz="1200" b="0" i="0" kern="1200" dirty="0">
                <a:solidFill>
                  <a:schemeClr val="tx1"/>
                </a:solidFill>
                <a:effectLst/>
                <a:latin typeface="+mn-lt"/>
                <a:ea typeface="+mn-ea"/>
                <a:cs typeface="+mn-cs"/>
              </a:rPr>
              <a:t> and Ernest B. </a:t>
            </a:r>
            <a:r>
              <a:rPr lang="en-GB" sz="1200" b="0" i="0" kern="1200" dirty="0" err="1">
                <a:solidFill>
                  <a:schemeClr val="tx1"/>
                </a:solidFill>
                <a:effectLst/>
                <a:latin typeface="+mn-lt"/>
                <a:ea typeface="+mn-ea"/>
                <a:cs typeface="+mn-cs"/>
              </a:rPr>
              <a:t>Schoedsack</a:t>
            </a:r>
            <a:r>
              <a:rPr lang="en-GB" sz="1200" b="0" i="0" kern="1200" dirty="0">
                <a:solidFill>
                  <a:schemeClr val="tx1"/>
                </a:solidFill>
                <a:effectLst/>
                <a:latin typeface="+mn-lt"/>
                <a:ea typeface="+mn-ea"/>
                <a:cs typeface="+mn-cs"/>
              </a:rPr>
              <a:t>, while the Associate Producer, answering (frequently) to Selznick, was </a:t>
            </a:r>
            <a:r>
              <a:rPr lang="en-GB" sz="1200" b="0" i="0" kern="1200" dirty="0" err="1">
                <a:solidFill>
                  <a:schemeClr val="tx1"/>
                </a:solidFill>
                <a:effectLst/>
                <a:latin typeface="+mn-lt"/>
                <a:ea typeface="+mn-ea"/>
                <a:cs typeface="+mn-cs"/>
              </a:rPr>
              <a:t>Merian</a:t>
            </a:r>
            <a:r>
              <a:rPr lang="en-GB" sz="1200" b="0" i="0" kern="1200" dirty="0">
                <a:solidFill>
                  <a:schemeClr val="tx1"/>
                </a:solidFill>
                <a:effectLst/>
                <a:latin typeface="+mn-lt"/>
                <a:ea typeface="+mn-ea"/>
                <a:cs typeface="+mn-cs"/>
              </a:rPr>
              <a:t> C. Cooper.  </a:t>
            </a:r>
            <a:r>
              <a:rPr lang="en-GB" sz="1200" b="0" i="0" kern="1200" dirty="0" err="1">
                <a:solidFill>
                  <a:schemeClr val="tx1"/>
                </a:solidFill>
                <a:effectLst/>
                <a:latin typeface="+mn-lt"/>
                <a:ea typeface="+mn-ea"/>
                <a:cs typeface="+mn-cs"/>
              </a:rPr>
              <a:t>Schoedsack</a:t>
            </a:r>
            <a:r>
              <a:rPr lang="en-GB" sz="1200" b="0" i="0" kern="1200" dirty="0">
                <a:solidFill>
                  <a:schemeClr val="tx1"/>
                </a:solidFill>
                <a:effectLst/>
                <a:latin typeface="+mn-lt"/>
                <a:ea typeface="+mn-ea"/>
                <a:cs typeface="+mn-cs"/>
              </a:rPr>
              <a:t> and Cooper had already worked on a number of projects together, including </a:t>
            </a:r>
            <a:r>
              <a:rPr lang="en-GB" sz="1200" b="0" i="1" kern="1200" dirty="0">
                <a:solidFill>
                  <a:schemeClr val="tx1"/>
                </a:solidFill>
                <a:effectLst/>
                <a:latin typeface="+mn-lt"/>
                <a:ea typeface="+mn-ea"/>
                <a:cs typeface="+mn-cs"/>
              </a:rPr>
              <a:t>Grass: A Nation’s Battle for Life </a:t>
            </a:r>
            <a:r>
              <a:rPr lang="en-GB" sz="1200" b="0" i="0" kern="1200" dirty="0">
                <a:solidFill>
                  <a:schemeClr val="tx1"/>
                </a:solidFill>
                <a:effectLst/>
                <a:latin typeface="+mn-lt"/>
                <a:ea typeface="+mn-ea"/>
                <a:cs typeface="+mn-cs"/>
              </a:rPr>
              <a:t>in 1925, and two years later came </a:t>
            </a:r>
            <a:r>
              <a:rPr lang="en-GB" sz="1200" b="0" i="1" kern="1200" dirty="0">
                <a:solidFill>
                  <a:schemeClr val="tx1"/>
                </a:solidFill>
                <a:effectLst/>
                <a:latin typeface="+mn-lt"/>
                <a:ea typeface="+mn-ea"/>
                <a:cs typeface="+mn-cs"/>
              </a:rPr>
              <a:t>Chang: A Drama of the Wilderness.</a:t>
            </a:r>
            <a:r>
              <a:rPr lang="en-GB" sz="1200" b="0" i="0" kern="1200" dirty="0">
                <a:solidFill>
                  <a:schemeClr val="tx1"/>
                </a:solidFill>
                <a:effectLst/>
                <a:latin typeface="+mn-lt"/>
                <a:ea typeface="+mn-ea"/>
                <a:cs typeface="+mn-cs"/>
              </a:rPr>
              <a:t>  It was during the making of Chang that the idea of an ape picture was born, but first they had to get to the position where they could make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41</a:t>
            </a:fld>
            <a:endParaRPr lang="en-US"/>
          </a:p>
        </p:txBody>
      </p:sp>
    </p:spTree>
    <p:extLst>
      <p:ext uri="{BB962C8B-B14F-4D97-AF65-F5344CB8AC3E}">
        <p14:creationId xmlns:p14="http://schemas.microsoft.com/office/powerpoint/2010/main" val="35607058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When </a:t>
            </a:r>
            <a:r>
              <a:rPr lang="en-GB" sz="1200" b="0" i="1" kern="1200" dirty="0">
                <a:solidFill>
                  <a:schemeClr val="tx1"/>
                </a:solidFill>
                <a:effectLst/>
                <a:latin typeface="+mn-lt"/>
                <a:ea typeface="+mn-ea"/>
                <a:cs typeface="+mn-cs"/>
              </a:rPr>
              <a:t>The Most Dangerous Game </a:t>
            </a:r>
            <a:r>
              <a:rPr lang="en-GB" sz="1200" b="0" i="0" kern="1200" dirty="0">
                <a:solidFill>
                  <a:schemeClr val="tx1"/>
                </a:solidFill>
                <a:effectLst/>
                <a:latin typeface="+mn-lt"/>
                <a:ea typeface="+mn-ea"/>
                <a:cs typeface="+mn-cs"/>
              </a:rPr>
              <a:t>was previewed, it ran 78 minutes; between that, and the film’s release just one month after </a:t>
            </a:r>
            <a:r>
              <a:rPr lang="en-GB" sz="1200" b="0" i="1" kern="1200" dirty="0">
                <a:solidFill>
                  <a:schemeClr val="tx1"/>
                </a:solidFill>
                <a:effectLst/>
                <a:latin typeface="+mn-lt"/>
                <a:ea typeface="+mn-ea"/>
                <a:cs typeface="+mn-cs"/>
              </a:rPr>
              <a:t>Bird of Paradise</a:t>
            </a:r>
            <a:r>
              <a:rPr lang="en-GB" sz="1200" b="0" i="0" kern="1200" dirty="0">
                <a:solidFill>
                  <a:schemeClr val="tx1"/>
                </a:solidFill>
                <a:effectLst/>
                <a:latin typeface="+mn-lt"/>
                <a:ea typeface="+mn-ea"/>
                <a:cs typeface="+mn-cs"/>
              </a:rPr>
              <a:t>, and with </a:t>
            </a:r>
            <a:r>
              <a:rPr lang="en-GB" sz="1200" b="0" i="1" kern="1200" dirty="0">
                <a:solidFill>
                  <a:schemeClr val="tx1"/>
                </a:solidFill>
                <a:effectLst/>
                <a:latin typeface="+mn-lt"/>
                <a:ea typeface="+mn-ea"/>
                <a:cs typeface="+mn-cs"/>
              </a:rPr>
              <a:t>King Kong </a:t>
            </a:r>
            <a:r>
              <a:rPr lang="en-GB" sz="1200" b="0" i="0" kern="1200" dirty="0">
                <a:solidFill>
                  <a:schemeClr val="tx1"/>
                </a:solidFill>
                <a:effectLst/>
                <a:latin typeface="+mn-lt"/>
                <a:ea typeface="+mn-ea"/>
                <a:cs typeface="+mn-cs"/>
              </a:rPr>
              <a:t>now already in full production, some fifteen minutes was lopped off the film, meaning that audiences could tell their bosses they were going to lunch, see the film, and be back at work before they were even late!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One of the features that characterised Steiner the composer was his insistence on working on several projects at once if he could, and then complaining about it.  Partial evidence of this can be found in the score for </a:t>
            </a:r>
            <a:r>
              <a:rPr lang="en-GB" sz="1200" b="0" i="1" kern="1200" dirty="0">
                <a:solidFill>
                  <a:schemeClr val="tx1"/>
                </a:solidFill>
                <a:effectLst/>
                <a:latin typeface="+mn-lt"/>
                <a:ea typeface="+mn-ea"/>
                <a:cs typeface="+mn-cs"/>
              </a:rPr>
              <a:t>The Most Dangerous Game</a:t>
            </a:r>
            <a:r>
              <a:rPr lang="en-GB" sz="1200" b="0" i="0" kern="1200" dirty="0">
                <a:solidFill>
                  <a:schemeClr val="tx1"/>
                </a:solidFill>
                <a:effectLst/>
                <a:latin typeface="+mn-lt"/>
                <a:ea typeface="+mn-ea"/>
                <a:cs typeface="+mn-cs"/>
              </a:rPr>
              <a:t>: Steiner had already begun to delegate orchestration work to others employed at the studio, walking around with their hands in their pockets looking like they needed something to do.  Steiner’s work rate was becoming too much for one orchestrator alone.  Reel VI, a highly dramatic, complex cue, for example, coming towards the end of the picture during the climactic chase sequence, included some help by Franke Harling, at least, it is his name at the top of the score.  </a:t>
            </a:r>
          </a:p>
        </p:txBody>
      </p:sp>
      <p:sp>
        <p:nvSpPr>
          <p:cNvPr id="4" name="Slide Number Placeholder 3"/>
          <p:cNvSpPr>
            <a:spLocks noGrp="1"/>
          </p:cNvSpPr>
          <p:nvPr>
            <p:ph type="sldNum" sz="quarter" idx="10"/>
          </p:nvPr>
        </p:nvSpPr>
        <p:spPr/>
        <p:txBody>
          <a:bodyPr/>
          <a:lstStyle/>
          <a:p>
            <a:fld id="{887908AF-65BE-457F-9D87-289A548E61FF}" type="slidenum">
              <a:rPr lang="en-US" smtClean="0"/>
              <a:t>42</a:t>
            </a:fld>
            <a:endParaRPr lang="en-US"/>
          </a:p>
        </p:txBody>
      </p:sp>
    </p:spTree>
    <p:extLst>
      <p:ext uri="{BB962C8B-B14F-4D97-AF65-F5344CB8AC3E}">
        <p14:creationId xmlns:p14="http://schemas.microsoft.com/office/powerpoint/2010/main" val="27899322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What audiences must have made of the sight of Joel McCrea, for his second consecutive film appearance, having to survive a shipwreck on an unknown island is not known, and given that film music was not yet an established art form, Steiner could have easily repeated himself by taking music from </a:t>
            </a:r>
            <a:r>
              <a:rPr lang="en-GB" sz="1200" b="0" i="1" kern="1200" dirty="0">
                <a:solidFill>
                  <a:schemeClr val="tx1"/>
                </a:solidFill>
                <a:effectLst/>
                <a:latin typeface="+mn-lt"/>
                <a:ea typeface="+mn-ea"/>
                <a:cs typeface="+mn-cs"/>
              </a:rPr>
              <a:t>Bird of Paradise </a:t>
            </a:r>
            <a:r>
              <a:rPr lang="en-GB" sz="1200" b="0" i="0" kern="1200" dirty="0">
                <a:solidFill>
                  <a:schemeClr val="tx1"/>
                </a:solidFill>
                <a:effectLst/>
                <a:latin typeface="+mn-lt"/>
                <a:ea typeface="+mn-ea"/>
                <a:cs typeface="+mn-cs"/>
              </a:rPr>
              <a:t>and using it here, but he does not; the respective mood and atmosphere of the two films are totally different.  And, of course, Steiner </a:t>
            </a:r>
            <a:r>
              <a:rPr lang="en-GB" sz="1200" b="0" i="1" kern="1200" dirty="0">
                <a:solidFill>
                  <a:schemeClr val="tx1"/>
                </a:solidFill>
                <a:effectLst/>
                <a:latin typeface="+mn-lt"/>
                <a:ea typeface="+mn-ea"/>
                <a:cs typeface="+mn-cs"/>
              </a:rPr>
              <a:t>never </a:t>
            </a:r>
            <a:r>
              <a:rPr lang="en-GB" sz="1200" b="0" i="0" kern="1200" dirty="0">
                <a:solidFill>
                  <a:schemeClr val="tx1"/>
                </a:solidFill>
                <a:effectLst/>
                <a:latin typeface="+mn-lt"/>
                <a:ea typeface="+mn-ea"/>
                <a:cs typeface="+mn-cs"/>
              </a:rPr>
              <a:t>borrowed from himself.  That was ironic.  He did it a lot, but much later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By the way, if you watch him during the shipwreck sequence, during which you would imagine there would be great panic and fear, there are long periods of the scene in which McCrea appears far less than fully engaged.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female lead is another who would become important to the </a:t>
            </a:r>
            <a:r>
              <a:rPr lang="en-GB" sz="1200" b="0" i="1" kern="1200" dirty="0">
                <a:solidFill>
                  <a:schemeClr val="tx1"/>
                </a:solidFill>
                <a:effectLst/>
                <a:latin typeface="+mn-lt"/>
                <a:ea typeface="+mn-ea"/>
                <a:cs typeface="+mn-cs"/>
              </a:rPr>
              <a:t>Kong </a:t>
            </a:r>
            <a:r>
              <a:rPr lang="en-GB" sz="1200" b="0" i="0" kern="1200" dirty="0">
                <a:solidFill>
                  <a:schemeClr val="tx1"/>
                </a:solidFill>
                <a:effectLst/>
                <a:latin typeface="+mn-lt"/>
                <a:ea typeface="+mn-ea"/>
                <a:cs typeface="+mn-cs"/>
              </a:rPr>
              <a:t>story: Fay Wray.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Steiner wipes the slate clean after </a:t>
            </a:r>
            <a:r>
              <a:rPr lang="en-GB" sz="1200" b="0" i="1" kern="1200" dirty="0">
                <a:solidFill>
                  <a:schemeClr val="tx1"/>
                </a:solidFill>
                <a:effectLst/>
                <a:latin typeface="+mn-lt"/>
                <a:ea typeface="+mn-ea"/>
                <a:cs typeface="+mn-cs"/>
              </a:rPr>
              <a:t>Bird of Paradise</a:t>
            </a:r>
            <a:r>
              <a:rPr lang="en-GB" sz="1200" b="0" i="0" kern="1200" dirty="0">
                <a:solidFill>
                  <a:schemeClr val="tx1"/>
                </a:solidFill>
                <a:effectLst/>
                <a:latin typeface="+mn-lt"/>
                <a:ea typeface="+mn-ea"/>
                <a:cs typeface="+mn-cs"/>
              </a:rPr>
              <a:t>.  The </a:t>
            </a:r>
            <a:r>
              <a:rPr lang="en-GB" sz="1200" b="0" i="1" kern="1200" dirty="0">
                <a:solidFill>
                  <a:schemeClr val="tx1"/>
                </a:solidFill>
                <a:effectLst/>
                <a:latin typeface="+mn-lt"/>
                <a:ea typeface="+mn-ea"/>
                <a:cs typeface="+mn-cs"/>
              </a:rPr>
              <a:t>Dangerous Game </a:t>
            </a:r>
            <a:r>
              <a:rPr lang="en-GB" sz="1200" b="0" i="0" kern="1200" dirty="0">
                <a:solidFill>
                  <a:schemeClr val="tx1"/>
                </a:solidFill>
                <a:effectLst/>
                <a:latin typeface="+mn-lt"/>
                <a:ea typeface="+mn-ea"/>
                <a:cs typeface="+mn-cs"/>
              </a:rPr>
              <a:t>score is full of dissonance, tonal uncertainty (toenail uncertainty?  Jane?), strong rhythm.  Only for brief moments is the heavy darkness lifted – 30 minutes in we hear a vase drop to the floor and a mouse is seen scuttling around to string accompaniment.  A real shame that the term mickey-</a:t>
            </a:r>
            <a:r>
              <a:rPr lang="en-GB" sz="1200" b="0" i="0" kern="1200" dirty="0" err="1">
                <a:solidFill>
                  <a:schemeClr val="tx1"/>
                </a:solidFill>
                <a:effectLst/>
                <a:latin typeface="+mn-lt"/>
                <a:ea typeface="+mn-ea"/>
                <a:cs typeface="+mn-cs"/>
              </a:rPr>
              <a:t>mousing</a:t>
            </a:r>
            <a:r>
              <a:rPr lang="en-GB" sz="1200" b="0" i="0" kern="1200" dirty="0">
                <a:solidFill>
                  <a:schemeClr val="tx1"/>
                </a:solidFill>
                <a:effectLst/>
                <a:latin typeface="+mn-lt"/>
                <a:ea typeface="+mn-ea"/>
                <a:cs typeface="+mn-cs"/>
              </a:rPr>
              <a:t> had not been in use then, Steiner would have certainly chuckled.  I do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43</a:t>
            </a:fld>
            <a:endParaRPr lang="en-US"/>
          </a:p>
        </p:txBody>
      </p:sp>
    </p:spTree>
    <p:extLst>
      <p:ext uri="{BB962C8B-B14F-4D97-AF65-F5344CB8AC3E}">
        <p14:creationId xmlns:p14="http://schemas.microsoft.com/office/powerpoint/2010/main" val="11055455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very first notes we hear in the score, as the film fades in at the beginning after the RKO logo, is a two-note theme played on the horn.  Simple, but effective.  The camera closes in on a wooden door with a huge, scary-looking knocker.  Atonal, dissonant tremolo strings, accompanied by woodwind rising chromatically, increase the heart rate and the tension as a hand reaches up to knock on the door – silence while the door knocks, then a return to the two-note horn theme, which is what covers the appearance on screen of the film’s title.  This is not an occasion where Steiner used his main theme to play the same number of syllables as in the film’s title, but in my head at least, I can hear the word ‘</a:t>
            </a:r>
            <a:r>
              <a:rPr lang="en-GB" sz="1200" b="0" i="0" kern="1200" dirty="0" err="1">
                <a:solidFill>
                  <a:schemeClr val="tx1"/>
                </a:solidFill>
                <a:effectLst/>
                <a:latin typeface="+mn-lt"/>
                <a:ea typeface="+mn-ea"/>
                <a:cs typeface="+mn-cs"/>
              </a:rPr>
              <a:t>Zaroff</a:t>
            </a:r>
            <a:r>
              <a:rPr lang="en-GB" sz="1200" b="0" i="0" kern="1200" dirty="0">
                <a:solidFill>
                  <a:schemeClr val="tx1"/>
                </a:solidFill>
                <a:effectLst/>
                <a:latin typeface="+mn-lt"/>
                <a:ea typeface="+mn-ea"/>
                <a:cs typeface="+mn-cs"/>
              </a:rPr>
              <a:t>,’ which is the name of the rather disturbing character played by Leslie Banks – the man who ‘owns’ the island.  Or, Steiner may have been asked by the directors to make it two notes.  Anyway, the significance of the two note theme can be learned later on, after 48 minutes of the film, when that precise theme is heard when </a:t>
            </a:r>
            <a:r>
              <a:rPr lang="en-GB" sz="1200" b="0" i="0" kern="1200" dirty="0" err="1">
                <a:solidFill>
                  <a:schemeClr val="tx1"/>
                </a:solidFill>
                <a:effectLst/>
                <a:latin typeface="+mn-lt"/>
                <a:ea typeface="+mn-ea"/>
                <a:cs typeface="+mn-cs"/>
              </a:rPr>
              <a:t>Zaroff</a:t>
            </a:r>
            <a:r>
              <a:rPr lang="en-GB" sz="1200" b="0" i="0" kern="1200" dirty="0">
                <a:solidFill>
                  <a:schemeClr val="tx1"/>
                </a:solidFill>
                <a:effectLst/>
                <a:latin typeface="+mn-lt"/>
                <a:ea typeface="+mn-ea"/>
                <a:cs typeface="+mn-cs"/>
              </a:rPr>
              <a:t> calls his hounds to attention and go chasing after McCrea and Wray through the dark mists and swamps of the island in a sequence which is such a mature piece of scoring that, were it not for the rather primitive recording techniques of the time, could have been used at any time in the next thirty years.  This is the cue I mentioned earlier, the one with the assistance from Harling, which features a large number of twists and turns as it successfully manages to keep up with the action on the screen.  Scenes intercut from dogs chasing, McCrea and Wray running from their lives, Banks looking increasing wild, finally joining in the chase, and a significant pause as Ivan gets skewered on a pole and falls to the ground.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it seems to me, the entire chase sequence, with its (relatively) fast cutting – it’s certainly no </a:t>
            </a:r>
            <a:r>
              <a:rPr lang="en-GB" sz="1200" b="0" i="1" kern="1200" dirty="0">
                <a:solidFill>
                  <a:schemeClr val="tx1"/>
                </a:solidFill>
                <a:effectLst/>
                <a:latin typeface="+mn-lt"/>
                <a:ea typeface="+mn-ea"/>
                <a:cs typeface="+mn-cs"/>
              </a:rPr>
              <a:t>French Connection</a:t>
            </a:r>
            <a:r>
              <a:rPr lang="en-GB" sz="1200" b="0" i="0" kern="1200" dirty="0">
                <a:solidFill>
                  <a:schemeClr val="tx1"/>
                </a:solidFill>
                <a:effectLst/>
                <a:latin typeface="+mn-lt"/>
                <a:ea typeface="+mn-ea"/>
                <a:cs typeface="+mn-cs"/>
              </a:rPr>
              <a:t> – was, for the time, quite a difficult one to score, which is why Steiner brought in others to help.  Later, at the end of the film, in Reel VII, the cue is split into two halves – A &amp; B.  Cue 7A is by Franke Harling, and 7B was split between Emil </a:t>
            </a:r>
            <a:r>
              <a:rPr lang="en-GB" sz="1200" b="0" i="0" kern="1200" dirty="0" err="1">
                <a:solidFill>
                  <a:schemeClr val="tx1"/>
                </a:solidFill>
                <a:effectLst/>
                <a:latin typeface="+mn-lt"/>
                <a:ea typeface="+mn-ea"/>
                <a:cs typeface="+mn-cs"/>
              </a:rPr>
              <a:t>Gerstenberger</a:t>
            </a:r>
            <a:r>
              <a:rPr lang="en-GB" sz="1200" b="0" i="0" kern="1200" dirty="0">
                <a:solidFill>
                  <a:schemeClr val="tx1"/>
                </a:solidFill>
                <a:effectLst/>
                <a:latin typeface="+mn-lt"/>
                <a:ea typeface="+mn-ea"/>
                <a:cs typeface="+mn-cs"/>
              </a:rPr>
              <a:t> and Bernhard </a:t>
            </a:r>
            <a:r>
              <a:rPr lang="en-GB" sz="1200" b="0" i="0" kern="1200" dirty="0" err="1">
                <a:solidFill>
                  <a:schemeClr val="tx1"/>
                </a:solidFill>
                <a:effectLst/>
                <a:latin typeface="+mn-lt"/>
                <a:ea typeface="+mn-ea"/>
                <a:cs typeface="+mn-cs"/>
              </a:rPr>
              <a:t>Kaun</a:t>
            </a:r>
            <a:r>
              <a:rPr lang="en-GB" sz="1200" b="0" i="0" kern="1200" dirty="0">
                <a:solidFill>
                  <a:schemeClr val="tx1"/>
                </a:solidFill>
                <a:effectLst/>
                <a:latin typeface="+mn-lt"/>
                <a:ea typeface="+mn-ea"/>
                <a:cs typeface="+mn-cs"/>
              </a:rPr>
              <a:t>.  Reel V also contains some music scored, or orchestrated, by Harling.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44</a:t>
            </a:fld>
            <a:endParaRPr lang="en-US"/>
          </a:p>
        </p:txBody>
      </p:sp>
    </p:spTree>
    <p:extLst>
      <p:ext uri="{BB962C8B-B14F-4D97-AF65-F5344CB8AC3E}">
        <p14:creationId xmlns:p14="http://schemas.microsoft.com/office/powerpoint/2010/main" val="40756875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As I mentioned earlier, </a:t>
            </a:r>
            <a:r>
              <a:rPr lang="en-GB" sz="1200" b="0" i="1" kern="1200" dirty="0">
                <a:solidFill>
                  <a:schemeClr val="tx1"/>
                </a:solidFill>
                <a:effectLst/>
                <a:latin typeface="+mn-lt"/>
                <a:ea typeface="+mn-ea"/>
                <a:cs typeface="+mn-cs"/>
              </a:rPr>
              <a:t>The Most Dangerous Game</a:t>
            </a:r>
            <a:r>
              <a:rPr lang="en-GB" sz="1200" b="1"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known back in my home nation as </a:t>
            </a:r>
            <a:r>
              <a:rPr lang="en-GB" sz="1200" b="0" i="1" kern="1200" dirty="0">
                <a:solidFill>
                  <a:schemeClr val="tx1"/>
                </a:solidFill>
                <a:effectLst/>
                <a:latin typeface="+mn-lt"/>
                <a:ea typeface="+mn-ea"/>
                <a:cs typeface="+mn-cs"/>
              </a:rPr>
              <a:t>The Hounds of </a:t>
            </a:r>
            <a:r>
              <a:rPr lang="en-GB" sz="1200" b="0" i="1" kern="1200" dirty="0" err="1">
                <a:solidFill>
                  <a:schemeClr val="tx1"/>
                </a:solidFill>
                <a:effectLst/>
                <a:latin typeface="+mn-lt"/>
                <a:ea typeface="+mn-ea"/>
                <a:cs typeface="+mn-cs"/>
              </a:rPr>
              <a:t>Zaroff</a:t>
            </a:r>
            <a:r>
              <a:rPr lang="en-GB" sz="1200" b="0" i="0" kern="1200" dirty="0">
                <a:solidFill>
                  <a:schemeClr val="tx1"/>
                </a:solidFill>
                <a:effectLst/>
                <a:latin typeface="+mn-lt"/>
                <a:ea typeface="+mn-ea"/>
                <a:cs typeface="+mn-cs"/>
              </a:rPr>
              <a:t> – for some reason, not as powerful as its original title, was seen very much as a forerunner, or a trial run, if you will, </a:t>
            </a:r>
            <a:r>
              <a:rPr lang="en-GB" sz="1200" b="0" i="1" kern="1200" dirty="0">
                <a:solidFill>
                  <a:schemeClr val="tx1"/>
                </a:solidFill>
                <a:effectLst/>
                <a:latin typeface="+mn-lt"/>
                <a:ea typeface="+mn-ea"/>
                <a:cs typeface="+mn-cs"/>
              </a:rPr>
              <a:t>for King Kong</a:t>
            </a:r>
            <a:r>
              <a:rPr lang="en-GB" sz="1200" b="0" i="0" kern="1200" dirty="0">
                <a:solidFill>
                  <a:schemeClr val="tx1"/>
                </a:solidFill>
                <a:effectLst/>
                <a:latin typeface="+mn-lt"/>
                <a:ea typeface="+mn-ea"/>
                <a:cs typeface="+mn-cs"/>
              </a:rPr>
              <a:t>.  Indeed, there were occasions when both pictures were being filmed simultaneously.  In the sequences where we see Joel and Fay being chased through the swamp by </a:t>
            </a:r>
            <a:r>
              <a:rPr lang="en-GB" sz="1200" b="0" i="0" kern="1200" dirty="0" err="1">
                <a:solidFill>
                  <a:schemeClr val="tx1"/>
                </a:solidFill>
                <a:effectLst/>
                <a:latin typeface="+mn-lt"/>
                <a:ea typeface="+mn-ea"/>
                <a:cs typeface="+mn-cs"/>
              </a:rPr>
              <a:t>Zaroff</a:t>
            </a:r>
            <a:r>
              <a:rPr lang="en-GB" sz="1200" b="0" i="0" kern="1200" dirty="0">
                <a:solidFill>
                  <a:schemeClr val="tx1"/>
                </a:solidFill>
                <a:effectLst/>
                <a:latin typeface="+mn-lt"/>
                <a:ea typeface="+mn-ea"/>
                <a:cs typeface="+mn-cs"/>
              </a:rPr>
              <a:t> and his hounds, once that was finished, the set was cleared and the </a:t>
            </a:r>
            <a:r>
              <a:rPr lang="en-GB" sz="1200" b="0" i="1" kern="1200" dirty="0">
                <a:solidFill>
                  <a:schemeClr val="tx1"/>
                </a:solidFill>
                <a:effectLst/>
                <a:latin typeface="+mn-lt"/>
                <a:ea typeface="+mn-ea"/>
                <a:cs typeface="+mn-cs"/>
              </a:rPr>
              <a:t>Kong </a:t>
            </a:r>
            <a:r>
              <a:rPr lang="en-GB" sz="1200" b="0" i="0" kern="1200" dirty="0">
                <a:solidFill>
                  <a:schemeClr val="tx1"/>
                </a:solidFill>
                <a:effectLst/>
                <a:latin typeface="+mn-lt"/>
                <a:ea typeface="+mn-ea"/>
                <a:cs typeface="+mn-cs"/>
              </a:rPr>
              <a:t>cast and crew would take over, to film the swamp sequences in that picture.  All to save money.</a:t>
            </a:r>
          </a:p>
        </p:txBody>
      </p:sp>
      <p:sp>
        <p:nvSpPr>
          <p:cNvPr id="4" name="Slide Number Placeholder 3"/>
          <p:cNvSpPr>
            <a:spLocks noGrp="1"/>
          </p:cNvSpPr>
          <p:nvPr>
            <p:ph type="sldNum" sz="quarter" idx="10"/>
          </p:nvPr>
        </p:nvSpPr>
        <p:spPr/>
        <p:txBody>
          <a:bodyPr/>
          <a:lstStyle/>
          <a:p>
            <a:fld id="{887908AF-65BE-457F-9D87-289A548E61FF}" type="slidenum">
              <a:rPr lang="en-US" smtClean="0"/>
              <a:t>45</a:t>
            </a:fld>
            <a:endParaRPr lang="en-US"/>
          </a:p>
        </p:txBody>
      </p:sp>
    </p:spTree>
    <p:extLst>
      <p:ext uri="{BB962C8B-B14F-4D97-AF65-F5344CB8AC3E}">
        <p14:creationId xmlns:p14="http://schemas.microsoft.com/office/powerpoint/2010/main" val="36837580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Speaking of which, Nathan Platte highlights the fact that RKO, ever conscious of their budgets, actually used their fiscal parsimony to explore other forms of music that might be cheaper to produce.  For example, says Platte, in 1932’s </a:t>
            </a:r>
            <a:r>
              <a:rPr lang="en-GB" sz="1200" b="0" i="1" kern="1200" dirty="0">
                <a:solidFill>
                  <a:schemeClr val="tx1"/>
                </a:solidFill>
                <a:effectLst/>
                <a:latin typeface="+mn-lt"/>
                <a:ea typeface="+mn-ea"/>
                <a:cs typeface="+mn-cs"/>
              </a:rPr>
              <a:t>Hell’s Highway</a:t>
            </a:r>
            <a:r>
              <a:rPr lang="en-GB" sz="1200" b="0" i="0" kern="1200" dirty="0">
                <a:solidFill>
                  <a:schemeClr val="tx1"/>
                </a:solidFill>
                <a:effectLst/>
                <a:latin typeface="+mn-lt"/>
                <a:ea typeface="+mn-ea"/>
                <a:cs typeface="+mn-cs"/>
              </a:rPr>
              <a:t>, Steiner employed a small African American chorus to sing what music there was in the picture.  However, Selznick could also spend money on the music to give a cheaper picture a more professional sheen.  </a:t>
            </a:r>
            <a:r>
              <a:rPr lang="en-GB" sz="1200" b="0" i="1" kern="1200" dirty="0">
                <a:solidFill>
                  <a:schemeClr val="tx1"/>
                </a:solidFill>
                <a:effectLst/>
                <a:latin typeface="+mn-lt"/>
                <a:ea typeface="+mn-ea"/>
                <a:cs typeface="+mn-cs"/>
              </a:rPr>
              <a:t>The Most Dangerous Game </a:t>
            </a:r>
            <a:r>
              <a:rPr lang="en-GB" sz="1200" b="0" i="0" kern="1200" dirty="0">
                <a:solidFill>
                  <a:schemeClr val="tx1"/>
                </a:solidFill>
                <a:effectLst/>
                <a:latin typeface="+mn-lt"/>
                <a:ea typeface="+mn-ea"/>
                <a:cs typeface="+mn-cs"/>
              </a:rPr>
              <a:t>is an example of that.  </a:t>
            </a:r>
          </a:p>
        </p:txBody>
      </p:sp>
      <p:sp>
        <p:nvSpPr>
          <p:cNvPr id="4" name="Slide Number Placeholder 3"/>
          <p:cNvSpPr>
            <a:spLocks noGrp="1"/>
          </p:cNvSpPr>
          <p:nvPr>
            <p:ph type="sldNum" sz="quarter" idx="10"/>
          </p:nvPr>
        </p:nvSpPr>
        <p:spPr/>
        <p:txBody>
          <a:bodyPr/>
          <a:lstStyle/>
          <a:p>
            <a:fld id="{887908AF-65BE-457F-9D87-289A548E61FF}" type="slidenum">
              <a:rPr lang="en-US" smtClean="0"/>
              <a:t>46</a:t>
            </a:fld>
            <a:endParaRPr lang="en-US"/>
          </a:p>
        </p:txBody>
      </p:sp>
    </p:spTree>
    <p:extLst>
      <p:ext uri="{BB962C8B-B14F-4D97-AF65-F5344CB8AC3E}">
        <p14:creationId xmlns:p14="http://schemas.microsoft.com/office/powerpoint/2010/main" val="27915441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Steiner’s work under Selznick at RKO was extraordinary.  The amount of composition that he did during 1932, driven as it may have been by certain stimulants, was quite simply unbelievable.  Steiner clicked with Selznick, if you’ll pardon the pun, in a way that he rarely did with any other producer, and only Michael </a:t>
            </a:r>
            <a:r>
              <a:rPr lang="en-GB" sz="1200" b="0" i="0" kern="1200" dirty="0" err="1">
                <a:solidFill>
                  <a:schemeClr val="tx1"/>
                </a:solidFill>
                <a:effectLst/>
                <a:latin typeface="+mn-lt"/>
                <a:ea typeface="+mn-ea"/>
                <a:cs typeface="+mn-cs"/>
              </a:rPr>
              <a:t>Curtiz</a:t>
            </a:r>
            <a:r>
              <a:rPr lang="en-GB" sz="1200" b="0" i="0" kern="1200" dirty="0">
                <a:solidFill>
                  <a:schemeClr val="tx1"/>
                </a:solidFill>
                <a:effectLst/>
                <a:latin typeface="+mn-lt"/>
                <a:ea typeface="+mn-ea"/>
                <a:cs typeface="+mn-cs"/>
              </a:rPr>
              <a:t> comes close as a director to sharing a mutual understanding with his composer, although the two rarely met socially.  </a:t>
            </a:r>
          </a:p>
        </p:txBody>
      </p:sp>
      <p:sp>
        <p:nvSpPr>
          <p:cNvPr id="4" name="Slide Number Placeholder 3"/>
          <p:cNvSpPr>
            <a:spLocks noGrp="1"/>
          </p:cNvSpPr>
          <p:nvPr>
            <p:ph type="sldNum" sz="quarter" idx="10"/>
          </p:nvPr>
        </p:nvSpPr>
        <p:spPr/>
        <p:txBody>
          <a:bodyPr/>
          <a:lstStyle/>
          <a:p>
            <a:fld id="{887908AF-65BE-457F-9D87-289A548E61FF}" type="slidenum">
              <a:rPr lang="en-US" smtClean="0"/>
              <a:t>47</a:t>
            </a:fld>
            <a:endParaRPr lang="en-US"/>
          </a:p>
        </p:txBody>
      </p:sp>
    </p:spTree>
    <p:extLst>
      <p:ext uri="{BB962C8B-B14F-4D97-AF65-F5344CB8AC3E}">
        <p14:creationId xmlns:p14="http://schemas.microsoft.com/office/powerpoint/2010/main" val="16255339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He scored three whole films, wrote themes and part scores for others, including </a:t>
            </a:r>
            <a:r>
              <a:rPr lang="en-GB" sz="1200" b="0" i="1" kern="1200" dirty="0">
                <a:solidFill>
                  <a:schemeClr val="tx1"/>
                </a:solidFill>
                <a:effectLst/>
                <a:latin typeface="+mn-lt"/>
                <a:ea typeface="+mn-ea"/>
                <a:cs typeface="+mn-cs"/>
              </a:rPr>
              <a:t>What Price Hollywood? </a:t>
            </a:r>
            <a:r>
              <a:rPr lang="en-GB" sz="1200" b="0" i="0" kern="1200" dirty="0">
                <a:solidFill>
                  <a:schemeClr val="tx1"/>
                </a:solidFill>
                <a:effectLst/>
                <a:latin typeface="+mn-lt"/>
                <a:ea typeface="+mn-ea"/>
                <a:cs typeface="+mn-cs"/>
              </a:rPr>
              <a:t>(RKO, 1932), and </a:t>
            </a:r>
            <a:r>
              <a:rPr lang="en-GB" sz="1200" b="0" i="1" kern="1200" dirty="0">
                <a:solidFill>
                  <a:schemeClr val="tx1"/>
                </a:solidFill>
                <a:effectLst/>
                <a:latin typeface="+mn-lt"/>
                <a:ea typeface="+mn-ea"/>
                <a:cs typeface="+mn-cs"/>
              </a:rPr>
              <a:t>A Bill of Divorcement’s </a:t>
            </a:r>
            <a:r>
              <a:rPr lang="en-GB" sz="1200" b="0" i="0" kern="1200" dirty="0">
                <a:solidFill>
                  <a:schemeClr val="tx1"/>
                </a:solidFill>
                <a:effectLst/>
                <a:latin typeface="+mn-lt"/>
                <a:ea typeface="+mn-ea"/>
                <a:cs typeface="+mn-cs"/>
              </a:rPr>
              <a:t>beautiful ‘</a:t>
            </a:r>
            <a:r>
              <a:rPr lang="en-GB" sz="1200" b="0" i="0" kern="1200" dirty="0" err="1">
                <a:solidFill>
                  <a:schemeClr val="tx1"/>
                </a:solidFill>
                <a:effectLst/>
                <a:latin typeface="+mn-lt"/>
                <a:ea typeface="+mn-ea"/>
                <a:cs typeface="+mn-cs"/>
              </a:rPr>
              <a:t>Unifinished</a:t>
            </a:r>
            <a:r>
              <a:rPr lang="en-GB" sz="1200" b="0" i="0" kern="1200" dirty="0">
                <a:solidFill>
                  <a:schemeClr val="tx1"/>
                </a:solidFill>
                <a:effectLst/>
                <a:latin typeface="+mn-lt"/>
                <a:ea typeface="+mn-ea"/>
                <a:cs typeface="+mn-cs"/>
              </a:rPr>
              <a:t> Sonata’, which shows such a mature treatment of what are fairly commonplace chord progressions of 1 – VI – II – V; that piece of music is worthy of a talk in itself, it has everything you want to know about Steiner in it.  His Viennese background, his skill in orchestration, his juxtaposition – I thought I would throw in at least one academic word – of Wagnerian phrasing and chromatic harmony with the popular song format and </a:t>
            </a:r>
            <a:r>
              <a:rPr lang="en-GB" sz="1200" b="0" i="0" kern="1200" dirty="0" err="1">
                <a:solidFill>
                  <a:schemeClr val="tx1"/>
                </a:solidFill>
                <a:effectLst/>
                <a:latin typeface="+mn-lt"/>
                <a:ea typeface="+mn-ea"/>
                <a:cs typeface="+mn-cs"/>
              </a:rPr>
              <a:t>Straussian</a:t>
            </a:r>
            <a:r>
              <a:rPr lang="en-GB" sz="1200" b="0" i="0" kern="1200" dirty="0">
                <a:solidFill>
                  <a:schemeClr val="tx1"/>
                </a:solidFill>
                <a:effectLst/>
                <a:latin typeface="+mn-lt"/>
                <a:ea typeface="+mn-ea"/>
                <a:cs typeface="+mn-cs"/>
              </a:rPr>
              <a:t> (Johann) triplets along with </a:t>
            </a:r>
            <a:r>
              <a:rPr lang="en-GB" sz="1200" b="0" i="0" kern="1200" dirty="0" err="1">
                <a:solidFill>
                  <a:schemeClr val="tx1"/>
                </a:solidFill>
                <a:effectLst/>
                <a:latin typeface="+mn-lt"/>
                <a:ea typeface="+mn-ea"/>
                <a:cs typeface="+mn-cs"/>
              </a:rPr>
              <a:t>Straussian</a:t>
            </a:r>
            <a:r>
              <a:rPr lang="en-GB" sz="1200" b="0" i="0" kern="1200" dirty="0">
                <a:solidFill>
                  <a:schemeClr val="tx1"/>
                </a:solidFill>
                <a:effectLst/>
                <a:latin typeface="+mn-lt"/>
                <a:ea typeface="+mn-ea"/>
                <a:cs typeface="+mn-cs"/>
              </a:rPr>
              <a:t> (Richard) glissandi, </a:t>
            </a:r>
            <a:r>
              <a:rPr lang="en-GB" sz="1200" b="0" i="0" kern="1200" dirty="0" err="1">
                <a:solidFill>
                  <a:schemeClr val="tx1"/>
                </a:solidFill>
                <a:effectLst/>
                <a:latin typeface="+mn-lt"/>
                <a:ea typeface="+mn-ea"/>
                <a:cs typeface="+mn-cs"/>
              </a:rPr>
              <a:t>Chopinesque</a:t>
            </a:r>
            <a:r>
              <a:rPr lang="en-GB" sz="1200" b="0" i="0" kern="1200" dirty="0">
                <a:solidFill>
                  <a:schemeClr val="tx1"/>
                </a:solidFill>
                <a:effectLst/>
                <a:latin typeface="+mn-lt"/>
                <a:ea typeface="+mn-ea"/>
                <a:cs typeface="+mn-cs"/>
              </a:rPr>
              <a:t> chordal movements in the left and right hand of the piano towards the end – and the frankly </a:t>
            </a:r>
            <a:r>
              <a:rPr lang="en-GB" sz="1200" b="0" i="0" kern="1200" dirty="0" err="1">
                <a:solidFill>
                  <a:schemeClr val="tx1"/>
                </a:solidFill>
                <a:effectLst/>
                <a:latin typeface="+mn-lt"/>
                <a:ea typeface="+mn-ea"/>
                <a:cs typeface="+mn-cs"/>
              </a:rPr>
              <a:t>Steineresque</a:t>
            </a:r>
            <a:r>
              <a:rPr lang="en-GB" sz="1200" b="0" i="0" kern="1200" dirty="0">
                <a:solidFill>
                  <a:schemeClr val="tx1"/>
                </a:solidFill>
                <a:effectLst/>
                <a:latin typeface="+mn-lt"/>
                <a:ea typeface="+mn-ea"/>
                <a:cs typeface="+mn-cs"/>
              </a:rPr>
              <a:t> mixture of the lot for the sake of the movies. </a:t>
            </a:r>
          </a:p>
        </p:txBody>
      </p:sp>
      <p:sp>
        <p:nvSpPr>
          <p:cNvPr id="4" name="Slide Number Placeholder 3"/>
          <p:cNvSpPr>
            <a:spLocks noGrp="1"/>
          </p:cNvSpPr>
          <p:nvPr>
            <p:ph type="sldNum" sz="quarter" idx="10"/>
          </p:nvPr>
        </p:nvSpPr>
        <p:spPr/>
        <p:txBody>
          <a:bodyPr/>
          <a:lstStyle/>
          <a:p>
            <a:fld id="{887908AF-65BE-457F-9D87-289A548E61FF}" type="slidenum">
              <a:rPr lang="en-US" smtClean="0"/>
              <a:t>48</a:t>
            </a:fld>
            <a:endParaRPr lang="en-US"/>
          </a:p>
        </p:txBody>
      </p:sp>
    </p:spTree>
    <p:extLst>
      <p:ext uri="{BB962C8B-B14F-4D97-AF65-F5344CB8AC3E}">
        <p14:creationId xmlns:p14="http://schemas.microsoft.com/office/powerpoint/2010/main" val="8008662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Steiner was, after all, a film composer and his primary motive – again, if you’ll pardon the pun, was the story.  Steiner couldn’t put anything in the score that wasn’t appropriate to the film and its characters.  It is this gift – he was born with it, kids, you don’t learn it, sorry to disappoint you.  There were no Composition for Film or Film Scoring classes in Max’s day, so how did he learn it? I beg your indulgence, ladies and gentlemen, to give you what I believe were the tools that Steiner developed that equipped him, in such short order, to go from orchestrating some average songs for an average musical in 1930, to becoming the entire studio’s musical director a year later, to composing one of the most daring – no, not </a:t>
            </a:r>
            <a:r>
              <a:rPr lang="en-GB" sz="1200" b="0" i="1" kern="1200" dirty="0">
                <a:solidFill>
                  <a:schemeClr val="tx1"/>
                </a:solidFill>
                <a:effectLst/>
                <a:latin typeface="+mn-lt"/>
                <a:ea typeface="+mn-ea"/>
                <a:cs typeface="+mn-cs"/>
              </a:rPr>
              <a:t>one of the most daring</a:t>
            </a:r>
            <a:r>
              <a:rPr lang="en-GB" sz="1200" b="0" i="0" kern="1200" dirty="0">
                <a:solidFill>
                  <a:schemeClr val="tx1"/>
                </a:solidFill>
                <a:effectLst/>
                <a:latin typeface="+mn-lt"/>
                <a:ea typeface="+mn-ea"/>
                <a:cs typeface="+mn-cs"/>
              </a:rPr>
              <a:t>, I mean </a:t>
            </a:r>
            <a:r>
              <a:rPr lang="en-GB" sz="1200" b="1" i="1" kern="1200" dirty="0">
                <a:solidFill>
                  <a:schemeClr val="tx1"/>
                </a:solidFill>
                <a:effectLst/>
                <a:latin typeface="+mn-lt"/>
                <a:ea typeface="+mn-ea"/>
                <a:cs typeface="+mn-cs"/>
              </a:rPr>
              <a:t>the </a:t>
            </a:r>
            <a:r>
              <a:rPr lang="en-GB" sz="1200" b="0" i="0" kern="1200" dirty="0">
                <a:solidFill>
                  <a:schemeClr val="tx1"/>
                </a:solidFill>
                <a:effectLst/>
                <a:latin typeface="+mn-lt"/>
                <a:ea typeface="+mn-ea"/>
                <a:cs typeface="+mn-cs"/>
              </a:rPr>
              <a:t>most daring and innovative film score ever written up to that point.  Sure, many others came later, but it was Steiner’s score for </a:t>
            </a:r>
            <a:r>
              <a:rPr lang="en-GB" sz="1200" b="0" i="1" kern="1200" dirty="0">
                <a:solidFill>
                  <a:schemeClr val="tx1"/>
                </a:solidFill>
                <a:effectLst/>
                <a:latin typeface="+mn-lt"/>
                <a:ea typeface="+mn-ea"/>
                <a:cs typeface="+mn-cs"/>
              </a:rPr>
              <a:t>King Kong </a:t>
            </a:r>
            <a:r>
              <a:rPr lang="en-GB" sz="1200" b="0" i="0" kern="1200" dirty="0">
                <a:solidFill>
                  <a:schemeClr val="tx1"/>
                </a:solidFill>
                <a:effectLst/>
                <a:latin typeface="+mn-lt"/>
                <a:ea typeface="+mn-ea"/>
                <a:cs typeface="+mn-cs"/>
              </a:rPr>
              <a:t>that made everybody sit up and take notice that, hey, this could work, you know.  So here’s what I’ve learned: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There was nobody finer</a:t>
            </a:r>
          </a:p>
        </p:txBody>
      </p:sp>
      <p:sp>
        <p:nvSpPr>
          <p:cNvPr id="4" name="Slide Number Placeholder 3"/>
          <p:cNvSpPr>
            <a:spLocks noGrp="1"/>
          </p:cNvSpPr>
          <p:nvPr>
            <p:ph type="sldNum" sz="quarter" idx="10"/>
          </p:nvPr>
        </p:nvSpPr>
        <p:spPr/>
        <p:txBody>
          <a:bodyPr/>
          <a:lstStyle/>
          <a:p>
            <a:fld id="{887908AF-65BE-457F-9D87-289A548E61FF}" type="slidenum">
              <a:rPr lang="en-US" smtClean="0"/>
              <a:t>49</a:t>
            </a:fld>
            <a:endParaRPr lang="en-US"/>
          </a:p>
        </p:txBody>
      </p:sp>
    </p:spTree>
    <p:extLst>
      <p:ext uri="{BB962C8B-B14F-4D97-AF65-F5344CB8AC3E}">
        <p14:creationId xmlns:p14="http://schemas.microsoft.com/office/powerpoint/2010/main" val="3223242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the approach was made, Steiner evidently didn’t take long to make his decision.  Yes, he said.  And movie music history was made.</a:t>
            </a:r>
          </a:p>
        </p:txBody>
      </p:sp>
      <p:sp>
        <p:nvSpPr>
          <p:cNvPr id="4" name="Slide Number Placeholder 3"/>
          <p:cNvSpPr>
            <a:spLocks noGrp="1"/>
          </p:cNvSpPr>
          <p:nvPr>
            <p:ph type="sldNum" sz="quarter" idx="10"/>
          </p:nvPr>
        </p:nvSpPr>
        <p:spPr/>
        <p:txBody>
          <a:bodyPr/>
          <a:lstStyle/>
          <a:p>
            <a:fld id="{887908AF-65BE-457F-9D87-289A548E61FF}" type="slidenum">
              <a:rPr lang="en-US" smtClean="0"/>
              <a:t>5</a:t>
            </a:fld>
            <a:endParaRPr lang="en-US"/>
          </a:p>
        </p:txBody>
      </p:sp>
    </p:spTree>
    <p:extLst>
      <p:ext uri="{BB962C8B-B14F-4D97-AF65-F5344CB8AC3E}">
        <p14:creationId xmlns:p14="http://schemas.microsoft.com/office/powerpoint/2010/main" val="18313878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There was nobody finer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Than dear old Maxie Steiner</a:t>
            </a:r>
          </a:p>
        </p:txBody>
      </p:sp>
      <p:sp>
        <p:nvSpPr>
          <p:cNvPr id="4" name="Slide Number Placeholder 3"/>
          <p:cNvSpPr>
            <a:spLocks noGrp="1"/>
          </p:cNvSpPr>
          <p:nvPr>
            <p:ph type="sldNum" sz="quarter" idx="10"/>
          </p:nvPr>
        </p:nvSpPr>
        <p:spPr/>
        <p:txBody>
          <a:bodyPr/>
          <a:lstStyle/>
          <a:p>
            <a:fld id="{887908AF-65BE-457F-9D87-289A548E61FF}" type="slidenum">
              <a:rPr lang="en-US" smtClean="0"/>
              <a:t>50</a:t>
            </a:fld>
            <a:endParaRPr lang="en-US"/>
          </a:p>
        </p:txBody>
      </p:sp>
    </p:spTree>
    <p:extLst>
      <p:ext uri="{BB962C8B-B14F-4D97-AF65-F5344CB8AC3E}">
        <p14:creationId xmlns:p14="http://schemas.microsoft.com/office/powerpoint/2010/main" val="13303895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There was nobody finer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Than dear old Maxie Steiner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And if someone tells you different</a:t>
            </a:r>
          </a:p>
        </p:txBody>
      </p:sp>
      <p:sp>
        <p:nvSpPr>
          <p:cNvPr id="4" name="Slide Number Placeholder 3"/>
          <p:cNvSpPr>
            <a:spLocks noGrp="1"/>
          </p:cNvSpPr>
          <p:nvPr>
            <p:ph type="sldNum" sz="quarter" idx="10"/>
          </p:nvPr>
        </p:nvSpPr>
        <p:spPr/>
        <p:txBody>
          <a:bodyPr/>
          <a:lstStyle/>
          <a:p>
            <a:fld id="{887908AF-65BE-457F-9D87-289A548E61FF}" type="slidenum">
              <a:rPr lang="en-US" smtClean="0"/>
              <a:t>51</a:t>
            </a:fld>
            <a:endParaRPr lang="en-US"/>
          </a:p>
        </p:txBody>
      </p:sp>
    </p:spTree>
    <p:extLst>
      <p:ext uri="{BB962C8B-B14F-4D97-AF65-F5344CB8AC3E}">
        <p14:creationId xmlns:p14="http://schemas.microsoft.com/office/powerpoint/2010/main" val="33679539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There was nobody finer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Than dear old Maxie Steiner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And if someone tells you different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er</a:t>
            </a:r>
            <a:r>
              <a:rPr lang="en-GB"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887908AF-65BE-457F-9D87-289A548E61FF}" type="slidenum">
              <a:rPr lang="en-US" smtClean="0"/>
              <a:t>52</a:t>
            </a:fld>
            <a:endParaRPr lang="en-US"/>
          </a:p>
        </p:txBody>
      </p:sp>
    </p:spTree>
    <p:extLst>
      <p:ext uri="{BB962C8B-B14F-4D97-AF65-F5344CB8AC3E}">
        <p14:creationId xmlns:p14="http://schemas.microsoft.com/office/powerpoint/2010/main" val="15394441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There was nobody finer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Than dear old Maxie Steiner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And if someone tells you different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er</a:t>
            </a:r>
            <a:r>
              <a:rPr lang="en-GB"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Just ignore them.</a:t>
            </a:r>
          </a:p>
        </p:txBody>
      </p:sp>
      <p:sp>
        <p:nvSpPr>
          <p:cNvPr id="4" name="Slide Number Placeholder 3"/>
          <p:cNvSpPr>
            <a:spLocks noGrp="1"/>
          </p:cNvSpPr>
          <p:nvPr>
            <p:ph type="sldNum" sz="quarter" idx="10"/>
          </p:nvPr>
        </p:nvSpPr>
        <p:spPr/>
        <p:txBody>
          <a:bodyPr/>
          <a:lstStyle/>
          <a:p>
            <a:fld id="{887908AF-65BE-457F-9D87-289A548E61FF}" type="slidenum">
              <a:rPr lang="en-US" smtClean="0"/>
              <a:t>53</a:t>
            </a:fld>
            <a:endParaRPr lang="en-US"/>
          </a:p>
        </p:txBody>
      </p:sp>
    </p:spTree>
    <p:extLst>
      <p:ext uri="{BB962C8B-B14F-4D97-AF65-F5344CB8AC3E}">
        <p14:creationId xmlns:p14="http://schemas.microsoft.com/office/powerpoint/2010/main" val="30319931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There was nobody finer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Than dear old Maxie Steiner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And if someone tells you different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er</a:t>
            </a:r>
            <a:r>
              <a:rPr lang="en-GB"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Just ignore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 hope this so-called presentation has given you some insight into Max Steiner the man and composer whose rise to the top of the tree was as swift as Kong’s rise to the top of the Empire State Building.  </a:t>
            </a:r>
          </a:p>
        </p:txBody>
      </p:sp>
      <p:sp>
        <p:nvSpPr>
          <p:cNvPr id="4" name="Slide Number Placeholder 3"/>
          <p:cNvSpPr>
            <a:spLocks noGrp="1"/>
          </p:cNvSpPr>
          <p:nvPr>
            <p:ph type="sldNum" sz="quarter" idx="10"/>
          </p:nvPr>
        </p:nvSpPr>
        <p:spPr/>
        <p:txBody>
          <a:bodyPr/>
          <a:lstStyle/>
          <a:p>
            <a:fld id="{887908AF-65BE-457F-9D87-289A548E61FF}" type="slidenum">
              <a:rPr lang="en-US" smtClean="0"/>
              <a:t>54</a:t>
            </a:fld>
            <a:endParaRPr lang="en-US"/>
          </a:p>
        </p:txBody>
      </p:sp>
    </p:spTree>
    <p:extLst>
      <p:ext uri="{BB962C8B-B14F-4D97-AF65-F5344CB8AC3E}">
        <p14:creationId xmlns:p14="http://schemas.microsoft.com/office/powerpoint/2010/main" val="38068824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 would just like to add my grateful thanks to Steven Smith, to Nathan Platte, John Morgan, William Stromberg, and to James </a:t>
            </a:r>
            <a:r>
              <a:rPr lang="en-GB" sz="1200" b="0" i="0" kern="1200" dirty="0" err="1">
                <a:solidFill>
                  <a:schemeClr val="tx1"/>
                </a:solidFill>
                <a:effectLst/>
                <a:latin typeface="+mn-lt"/>
                <a:ea typeface="+mn-ea"/>
                <a:cs typeface="+mn-cs"/>
              </a:rPr>
              <a:t>D’Arc</a:t>
            </a:r>
            <a:r>
              <a:rPr lang="en-GB" sz="1200" b="0" i="0" kern="1200" dirty="0">
                <a:solidFill>
                  <a:schemeClr val="tx1"/>
                </a:solidFill>
                <a:effectLst/>
                <a:latin typeface="+mn-lt"/>
                <a:ea typeface="+mn-ea"/>
                <a:cs typeface="+mn-cs"/>
              </a:rPr>
              <a:t>, without whom this presentation would most likely be about the early country albums of Olivia Newton-John.  So be glad for </a:t>
            </a:r>
            <a:r>
              <a:rPr lang="en-GB" sz="1200" b="0" i="0" kern="1200">
                <a:solidFill>
                  <a:schemeClr val="tx1"/>
                </a:solidFill>
                <a:effectLst/>
                <a:latin typeface="+mn-lt"/>
                <a:ea typeface="+mn-ea"/>
                <a:cs typeface="+mn-cs"/>
              </a:rPr>
              <a:t>small mercies</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908AF-65BE-457F-9D87-289A548E61FF}" type="slidenum">
              <a:rPr lang="en-US" smtClean="0"/>
              <a:t>55</a:t>
            </a:fld>
            <a:endParaRPr lang="en-US"/>
          </a:p>
        </p:txBody>
      </p:sp>
    </p:spTree>
    <p:extLst>
      <p:ext uri="{BB962C8B-B14F-4D97-AF65-F5344CB8AC3E}">
        <p14:creationId xmlns:p14="http://schemas.microsoft.com/office/powerpoint/2010/main" val="36585167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 would just like to add my grateful thanks to Steven Smith, to Nathan Platte, John Morgan, William Stromberg, and to James </a:t>
            </a:r>
            <a:r>
              <a:rPr lang="en-GB" sz="1200" b="0" i="0" kern="1200" dirty="0" err="1">
                <a:solidFill>
                  <a:schemeClr val="tx1"/>
                </a:solidFill>
                <a:effectLst/>
                <a:latin typeface="+mn-lt"/>
                <a:ea typeface="+mn-ea"/>
                <a:cs typeface="+mn-cs"/>
              </a:rPr>
              <a:t>D’Arc</a:t>
            </a:r>
            <a:r>
              <a:rPr lang="en-GB" sz="1200" b="0" i="0" kern="1200" dirty="0">
                <a:solidFill>
                  <a:schemeClr val="tx1"/>
                </a:solidFill>
                <a:effectLst/>
                <a:latin typeface="+mn-lt"/>
                <a:ea typeface="+mn-ea"/>
                <a:cs typeface="+mn-cs"/>
              </a:rPr>
              <a:t>, without whom this presentation would most likely be about the early country albums of Olivia Newton-John.  So be glad for small mercies</a:t>
            </a:r>
            <a:r>
              <a:rPr lang="en-GB" sz="1200" b="0" i="0" kern="1200">
                <a:solidFill>
                  <a:schemeClr val="tx1"/>
                </a:solidFill>
                <a:effectLst/>
                <a:latin typeface="+mn-lt"/>
                <a:ea typeface="+mn-ea"/>
                <a:cs typeface="+mn-cs"/>
              </a:rPr>
              <a:t>. x</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Let’s hope for peace in this world.</a:t>
            </a:r>
          </a:p>
        </p:txBody>
      </p:sp>
      <p:sp>
        <p:nvSpPr>
          <p:cNvPr id="4" name="Slide Number Placeholder 3"/>
          <p:cNvSpPr>
            <a:spLocks noGrp="1"/>
          </p:cNvSpPr>
          <p:nvPr>
            <p:ph type="sldNum" sz="quarter" idx="10"/>
          </p:nvPr>
        </p:nvSpPr>
        <p:spPr/>
        <p:txBody>
          <a:bodyPr/>
          <a:lstStyle/>
          <a:p>
            <a:fld id="{887908AF-65BE-457F-9D87-289A548E61FF}" type="slidenum">
              <a:rPr lang="en-US" smtClean="0"/>
              <a:t>56</a:t>
            </a:fld>
            <a:endParaRPr lang="en-US"/>
          </a:p>
        </p:txBody>
      </p:sp>
    </p:spTree>
    <p:extLst>
      <p:ext uri="{BB962C8B-B14F-4D97-AF65-F5344CB8AC3E}">
        <p14:creationId xmlns:p14="http://schemas.microsoft.com/office/powerpoint/2010/main" val="3122160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Steiner also noted that, not long after he left New York, theatres there began to close, and producers – including the famous </a:t>
            </a:r>
            <a:r>
              <a:rPr lang="en-GB" i="0" dirty="0" err="1"/>
              <a:t>Shuberts</a:t>
            </a:r>
            <a:r>
              <a:rPr lang="en-GB" i="0" dirty="0"/>
              <a:t> – went bankrupt.  By 1931, almost 50% of the theatres on Broadway were dark.</a:t>
            </a:r>
          </a:p>
          <a:p>
            <a:endParaRPr lang="en-GB" i="0" dirty="0"/>
          </a:p>
          <a:p>
            <a:r>
              <a:rPr lang="en-GB" i="0" dirty="0"/>
              <a:t>But in Hollywood, the story was almost entirely different.</a:t>
            </a:r>
          </a:p>
        </p:txBody>
      </p:sp>
      <p:sp>
        <p:nvSpPr>
          <p:cNvPr id="4" name="Slide Number Placeholder 3"/>
          <p:cNvSpPr>
            <a:spLocks noGrp="1"/>
          </p:cNvSpPr>
          <p:nvPr>
            <p:ph type="sldNum" sz="quarter" idx="10"/>
          </p:nvPr>
        </p:nvSpPr>
        <p:spPr/>
        <p:txBody>
          <a:bodyPr/>
          <a:lstStyle/>
          <a:p>
            <a:fld id="{887908AF-65BE-457F-9D87-289A548E61FF}" type="slidenum">
              <a:rPr lang="en-US" smtClean="0"/>
              <a:t>6</a:t>
            </a:fld>
            <a:endParaRPr lang="en-US"/>
          </a:p>
        </p:txBody>
      </p:sp>
    </p:spTree>
    <p:extLst>
      <p:ext uri="{BB962C8B-B14F-4D97-AF65-F5344CB8AC3E}">
        <p14:creationId xmlns:p14="http://schemas.microsoft.com/office/powerpoint/2010/main" val="4130737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Warner Bros.’ presentation of </a:t>
            </a:r>
            <a:r>
              <a:rPr lang="en-GB" i="1" dirty="0"/>
              <a:t>The Jazz Singer </a:t>
            </a:r>
            <a:r>
              <a:rPr lang="en-GB" i="0" dirty="0"/>
              <a:t>in October 1927 is the stuff of legend.  The year prior to that, they had made </a:t>
            </a:r>
            <a:r>
              <a:rPr lang="en-GB" i="1" dirty="0"/>
              <a:t>Don Juan, </a:t>
            </a:r>
            <a:r>
              <a:rPr lang="en-GB" i="0" dirty="0"/>
              <a:t>a silent picture but which included synchronised sound effects and – most importantly of all for us – a musical score, written by William </a:t>
            </a:r>
            <a:r>
              <a:rPr lang="en-GB" i="0" dirty="0" err="1"/>
              <a:t>Axt</a:t>
            </a:r>
            <a:r>
              <a:rPr lang="en-GB" i="0" dirty="0"/>
              <a:t> and David Mendoza.  But then, of course, music was </a:t>
            </a:r>
            <a:r>
              <a:rPr lang="en-GB" i="1" dirty="0"/>
              <a:t>necessary </a:t>
            </a:r>
            <a:r>
              <a:rPr lang="en-GB" i="0" dirty="0"/>
              <a:t>to compensate for the lack of dialogue, and studios made other films which featured this combination of sound and scoring – </a:t>
            </a:r>
            <a:r>
              <a:rPr lang="en-GB" i="1" dirty="0"/>
              <a:t>When a Man Loves </a:t>
            </a:r>
            <a:r>
              <a:rPr lang="en-GB" i="0" dirty="0"/>
              <a:t>(WB 1927), </a:t>
            </a:r>
            <a:r>
              <a:rPr lang="en-GB" i="1" dirty="0"/>
              <a:t>Old San Francisco </a:t>
            </a:r>
            <a:r>
              <a:rPr lang="en-GB" i="0" dirty="0"/>
              <a:t>(WB 1927), </a:t>
            </a:r>
            <a:r>
              <a:rPr lang="en-GB" i="1" dirty="0"/>
              <a:t>Sunrise: A Song of Two Humans </a:t>
            </a:r>
            <a:r>
              <a:rPr lang="en-GB" i="0" dirty="0"/>
              <a:t>(Fox 1927), and </a:t>
            </a:r>
            <a:r>
              <a:rPr lang="en-GB" i="1" dirty="0"/>
              <a:t>The Viking </a:t>
            </a:r>
            <a:r>
              <a:rPr lang="en-GB" i="0" dirty="0"/>
              <a:t>(MGM 1928).  </a:t>
            </a:r>
          </a:p>
        </p:txBody>
      </p:sp>
      <p:sp>
        <p:nvSpPr>
          <p:cNvPr id="4" name="Slide Number Placeholder 3"/>
          <p:cNvSpPr>
            <a:spLocks noGrp="1"/>
          </p:cNvSpPr>
          <p:nvPr>
            <p:ph type="sldNum" sz="quarter" idx="10"/>
          </p:nvPr>
        </p:nvSpPr>
        <p:spPr/>
        <p:txBody>
          <a:bodyPr/>
          <a:lstStyle/>
          <a:p>
            <a:fld id="{887908AF-65BE-457F-9D87-289A548E61FF}" type="slidenum">
              <a:rPr lang="en-US" smtClean="0"/>
              <a:t>7</a:t>
            </a:fld>
            <a:endParaRPr lang="en-US"/>
          </a:p>
        </p:txBody>
      </p:sp>
    </p:spTree>
    <p:extLst>
      <p:ext uri="{BB962C8B-B14F-4D97-AF65-F5344CB8AC3E}">
        <p14:creationId xmlns:p14="http://schemas.microsoft.com/office/powerpoint/2010/main" val="4196268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The studio reassembled almost all of </a:t>
            </a:r>
            <a:r>
              <a:rPr lang="en-GB" i="1" dirty="0"/>
              <a:t>Rio Rita</a:t>
            </a:r>
            <a:r>
              <a:rPr lang="en-GB" i="0" dirty="0"/>
              <a:t>’s main cast – only John Boles was missing, but </a:t>
            </a:r>
            <a:r>
              <a:rPr lang="en-GB" i="0" dirty="0" err="1"/>
              <a:t>Bebe</a:t>
            </a:r>
            <a:r>
              <a:rPr lang="en-GB" i="0" dirty="0"/>
              <a:t> Daniels, Dorothy Lee, Bert Wheeler and Robert Woolsey all returned for </a:t>
            </a:r>
            <a:r>
              <a:rPr lang="en-GB" i="1" dirty="0"/>
              <a:t>Dixiana</a:t>
            </a:r>
            <a:r>
              <a:rPr lang="en-GB" i="0" dirty="0"/>
              <a:t>.  Unlike </a:t>
            </a:r>
            <a:r>
              <a:rPr lang="en-GB" i="1" dirty="0"/>
              <a:t>Rio Rita</a:t>
            </a:r>
            <a:r>
              <a:rPr lang="en-GB" i="0" dirty="0"/>
              <a:t>, </a:t>
            </a:r>
            <a:r>
              <a:rPr lang="en-GB" i="1" dirty="0"/>
              <a:t>Dixiana </a:t>
            </a:r>
            <a:r>
              <a:rPr lang="en-GB" i="0" dirty="0"/>
              <a:t>was written especially for film, not lifted from the stage.  It featured ten songs by Tierney and Anne Caldwell, who also wrote the film’s story.  Hollywood, then as now, never hesitated in giving audiences more of the same if they liked something, but the similarities between this film and its predecessor were so pronounced that it had a negative effect on the cast’s performances, not to mention the production’s performance at the box office, where it struggled to break even.  </a:t>
            </a:r>
          </a:p>
          <a:p>
            <a:endParaRPr lang="en-GB" i="0" dirty="0"/>
          </a:p>
          <a:p>
            <a:endParaRPr lang="en-GB" i="0" dirty="0"/>
          </a:p>
        </p:txBody>
      </p:sp>
      <p:sp>
        <p:nvSpPr>
          <p:cNvPr id="4" name="Slide Number Placeholder 3"/>
          <p:cNvSpPr>
            <a:spLocks noGrp="1"/>
          </p:cNvSpPr>
          <p:nvPr>
            <p:ph type="sldNum" sz="quarter" idx="10"/>
          </p:nvPr>
        </p:nvSpPr>
        <p:spPr/>
        <p:txBody>
          <a:bodyPr/>
          <a:lstStyle/>
          <a:p>
            <a:fld id="{887908AF-65BE-457F-9D87-289A548E61FF}" type="slidenum">
              <a:rPr lang="en-US" smtClean="0"/>
              <a:t>8</a:t>
            </a:fld>
            <a:endParaRPr lang="en-US"/>
          </a:p>
        </p:txBody>
      </p:sp>
    </p:spTree>
    <p:extLst>
      <p:ext uri="{BB962C8B-B14F-4D97-AF65-F5344CB8AC3E}">
        <p14:creationId xmlns:p14="http://schemas.microsoft.com/office/powerpoint/2010/main" val="1451844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…and best of all for Max, he also got his first screen credit!</a:t>
            </a:r>
          </a:p>
          <a:p>
            <a:endParaRPr lang="en-GB" i="0" dirty="0"/>
          </a:p>
          <a:p>
            <a:endParaRPr lang="en-GB" i="0" dirty="0"/>
          </a:p>
        </p:txBody>
      </p:sp>
      <p:sp>
        <p:nvSpPr>
          <p:cNvPr id="4" name="Slide Number Placeholder 3"/>
          <p:cNvSpPr>
            <a:spLocks noGrp="1"/>
          </p:cNvSpPr>
          <p:nvPr>
            <p:ph type="sldNum" sz="quarter" idx="10"/>
          </p:nvPr>
        </p:nvSpPr>
        <p:spPr/>
        <p:txBody>
          <a:bodyPr/>
          <a:lstStyle/>
          <a:p>
            <a:fld id="{887908AF-65BE-457F-9D87-289A548E61FF}" type="slidenum">
              <a:rPr lang="en-US" smtClean="0"/>
              <a:t>9</a:t>
            </a:fld>
            <a:endParaRPr lang="en-US"/>
          </a:p>
        </p:txBody>
      </p:sp>
    </p:spTree>
    <p:extLst>
      <p:ext uri="{BB962C8B-B14F-4D97-AF65-F5344CB8AC3E}">
        <p14:creationId xmlns:p14="http://schemas.microsoft.com/office/powerpoint/2010/main" val="2493665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1041400"/>
            <a:ext cx="12192000" cy="4216400"/>
          </a:xfrm>
          <a:prstGeom prst="rect">
            <a:avLst/>
          </a:prstGeom>
          <a:solidFill>
            <a:schemeClr val="accent3">
              <a:lumMod val="20000"/>
              <a:lumOff val="80000"/>
              <a:alpha val="80000"/>
            </a:schemeClr>
          </a:solidFill>
        </p:spPr>
        <p:txBody>
          <a:bodyPr vert="horz" lIns="91440" tIns="45720" rIns="91440" bIns="45720" rtlCol="0" anchor="ctr">
            <a:normAutofit/>
          </a:bodyPr>
          <a:lstStyle/>
          <a:p>
            <a:pPr lvl="0">
              <a:spcBef>
                <a:spcPct val="0"/>
              </a:spcBef>
              <a:buNone/>
            </a:pPr>
            <a:endParaRPr lang="en-US" sz="4400" b="0" cap="none" spc="0">
              <a:ln w="0"/>
              <a:solidFill>
                <a:schemeClr val="tx2">
                  <a:lumMod val="50000"/>
                </a:schemeClr>
              </a:solidFill>
              <a:effectLst>
                <a:outerShdw blurRad="38100" dist="19050" dir="2700000" algn="tl" rotWithShape="0">
                  <a:schemeClr val="tx1">
                    <a:alpha val="40000"/>
                  </a:schemeClr>
                </a:outerShdw>
              </a:effectLst>
              <a:latin typeface="+mj-lt"/>
              <a:ea typeface="+mj-ea"/>
              <a:cs typeface="+mj-cs"/>
            </a:endParaRPr>
          </a:p>
        </p:txBody>
      </p:sp>
      <p:sp>
        <p:nvSpPr>
          <p:cNvPr id="2" name="Title 1"/>
          <p:cNvSpPr>
            <a:spLocks noGrp="1"/>
          </p:cNvSpPr>
          <p:nvPr>
            <p:ph type="ctrTitle"/>
          </p:nvPr>
        </p:nvSpPr>
        <p:spPr>
          <a:xfrm>
            <a:off x="1524000" y="1041400"/>
            <a:ext cx="9144000" cy="2387600"/>
          </a:xfrm>
          <a:noFill/>
        </p:spPr>
        <p:txBody>
          <a:bodyPr anchor="b"/>
          <a:lstStyle>
            <a:lvl1pPr algn="ctr">
              <a:defRPr sz="6000" b="0" cap="none" spc="0">
                <a:ln w="0"/>
                <a:solidFill>
                  <a:schemeClr val="tx2">
                    <a:lumMod val="50000"/>
                  </a:schemeClr>
                </a:solidFill>
                <a:effectLst>
                  <a:outerShdw blurRad="38100" dist="19050" dir="2700000" algn="tl" rotWithShape="0">
                    <a:schemeClr val="tx1">
                      <a:alpha val="40000"/>
                    </a:scheme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noFill/>
        </p:spPr>
        <p:txBody>
          <a:bodyPr/>
          <a:lstStyle>
            <a:lvl1pPr marL="0" indent="0" algn="ctr">
              <a:buNone/>
              <a:defRPr sz="2400" b="0" cap="none" spc="0">
                <a:ln w="0"/>
                <a:solidFill>
                  <a:schemeClr val="tx1"/>
                </a:solidFill>
                <a:effectLst>
                  <a:outerShdw blurRad="38100" dist="19050" dir="2700000" algn="tl" rotWithShape="0">
                    <a:schemeClr val="tx1">
                      <a:alpha val="40000"/>
                    </a:scheme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747B1E0-F476-4322-AA53-0018286DBC2F}" type="datetime1">
              <a:rPr lang="en-US" smtClean="0"/>
              <a:t>10/1/2019</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344601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E9944-B6E8-44FA-B3BC-28C8F3B97A63}" type="datetime1">
              <a:rPr lang="en-US" smtClean="0"/>
              <a:t>10/1/2019</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143035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D6BA2A-22AB-40C3-A6FE-08AE8F5EAD50}" type="datetime1">
              <a:rPr lang="en-US" smtClean="0"/>
              <a:t>10/1/2019</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322468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399E97-DADD-4C08-B07A-21ABC2EC9C0C}" type="datetime1">
              <a:rPr lang="en-US" smtClean="0"/>
              <a:t>10/1/2019</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130851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62262"/>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p>
            <a:fld id="{79426430-5DC0-47CA-BF30-F2CEF34F1CCC}" type="datetime1">
              <a:rPr lang="en-US" smtClean="0"/>
              <a:t>10/1/2019</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207342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62E9D0-9F88-4809-9326-E87DB6BC4685}" type="datetime1">
              <a:rPr lang="en-US" smtClean="0"/>
              <a:t>10/1/2019</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396451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1850" y="274638"/>
            <a:ext cx="10515600" cy="1143000"/>
          </a:xfrm>
        </p:spPr>
        <p:txBody>
          <a:bodyPr/>
          <a:lstStyle/>
          <a:p>
            <a:r>
              <a:rPr lang="en-US"/>
              <a:t>Click to edit Master title style</a:t>
            </a:r>
          </a:p>
        </p:txBody>
      </p:sp>
      <p:sp>
        <p:nvSpPr>
          <p:cNvPr id="3" name="Text Placeholder 2"/>
          <p:cNvSpPr>
            <a:spLocks noGrp="1"/>
          </p:cNvSpPr>
          <p:nvPr>
            <p:ph type="body" idx="1"/>
          </p:nvPr>
        </p:nvSpPr>
        <p:spPr>
          <a:xfrm>
            <a:off x="831850" y="1489075"/>
            <a:ext cx="515620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1850" y="2193925"/>
            <a:ext cx="515620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9663" y="1489075"/>
            <a:ext cx="5157787"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9663" y="2193925"/>
            <a:ext cx="5157787"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DBD937-36D5-440B-91A0-6786F6EDBFCD}" type="datetime1">
              <a:rPr lang="en-US" smtClean="0"/>
              <a:t>10/1/2019</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190685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AD020A-2292-4331-AC54-713AADF8BC0C}" type="datetime1">
              <a:rPr lang="en-US" smtClean="0"/>
              <a:t>10/1/2019</a:t>
            </a:fld>
            <a:endParaRPr lang="en-US"/>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382106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19A559-F34C-48D0-A2A2-37B0B078BBAB}" type="datetime1">
              <a:rPr lang="en-US" smtClean="0"/>
              <a:t>10/1/2019</a:t>
            </a:fld>
            <a:endParaRPr lang="en-US"/>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234436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9AB5B2-44EC-4F73-968D-750C1952CA62}" type="datetime1">
              <a:rPr lang="en-US" smtClean="0"/>
              <a:t>10/1/2019</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240603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3D9984-D554-4F72-BAB6-CB2CCA8D58F4}" type="datetime1">
              <a:rPr lang="en-US" smtClean="0"/>
              <a:t>10/1/2019</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43656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a:solidFill>
            <a:schemeClr val="accent3">
              <a:lumMod val="20000"/>
              <a:lumOff val="80000"/>
              <a:alpha val="80000"/>
            </a:schemeClr>
          </a:solid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a:solidFill>
            <a:schemeClr val="accent3">
              <a:lumMod val="20000"/>
              <a:lumOff val="80000"/>
              <a:alpha val="80000"/>
            </a:schemeClr>
          </a:solidFill>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1"/>
                </a:solidFill>
              </a:defRPr>
            </a:lvl1pPr>
          </a:lstStyle>
          <a:p>
            <a:fld id="{ABCC73E2-E386-4A38-B838-238D9BA645F8}" type="datetime1">
              <a:rPr lang="en-US" smtClean="0"/>
              <a:pPr/>
              <a:t>10/1/2019</a:t>
            </a:fld>
            <a:endParaRPr lang="en-US" dirty="0"/>
          </a:p>
        </p:txBody>
      </p:sp>
      <p:sp>
        <p:nvSpPr>
          <p:cNvPr id="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a:t>Add a footer</a:t>
            </a:r>
            <a:endParaRPr lang="en-US" dirty="0"/>
          </a:p>
        </p:txBody>
      </p:sp>
      <p:sp>
        <p:nvSpPr>
          <p:cNvPr id="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solidFill>
              </a:defRPr>
            </a:lvl1pPr>
          </a:lstStyle>
          <a:p>
            <a:fld id="{FD068D91-5085-43EA-8734-9AB23AC0958B}" type="slidenum">
              <a:rPr lang="en-US" smtClean="0"/>
              <a:pPr/>
              <a:t>‹#›</a:t>
            </a:fld>
            <a:endParaRPr lang="en-US"/>
          </a:p>
        </p:txBody>
      </p:sp>
    </p:spTree>
    <p:extLst>
      <p:ext uri="{BB962C8B-B14F-4D97-AF65-F5344CB8AC3E}">
        <p14:creationId xmlns:p14="http://schemas.microsoft.com/office/powerpoint/2010/main" val="25774566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4400" b="0" kern="1200" cap="none" spc="0">
          <a:ln w="0"/>
          <a:solidFill>
            <a:schemeClr val="tx2">
              <a:lumMod val="50000"/>
            </a:schemeClr>
          </a:solidFill>
          <a:effectLst>
            <a:outerShdw blurRad="38100" dist="19050" dir="2700000" algn="tl" rotWithShape="0">
              <a:schemeClr val="tx1">
                <a:alpha val="40000"/>
              </a:schemeClr>
            </a:outerShdw>
          </a:effectLst>
          <a:latin typeface="+mj-lt"/>
          <a:ea typeface="+mj-ea"/>
          <a:cs typeface="+mj-cs"/>
        </a:defRPr>
      </a:lvl1pPr>
    </p:titleStyle>
    <p:bodyStyle>
      <a:lvl1pPr marL="2286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ct val="30000"/>
        </a:spcBef>
        <a:buClr>
          <a:schemeClr val="tx2">
            <a:lumMod val="75000"/>
          </a:schemeClr>
        </a:buClr>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8.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Max Steiner</a:t>
            </a:r>
          </a:p>
        </p:txBody>
      </p:sp>
      <p:sp>
        <p:nvSpPr>
          <p:cNvPr id="3" name="Subtitle 2"/>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27EEAEF3-F18B-4214-BA36-7CC27A08FE07}"/>
              </a:ext>
            </a:extLst>
          </p:cNvPr>
          <p:cNvPicPr>
            <a:picLocks noChangeAspect="1"/>
          </p:cNvPicPr>
          <p:nvPr/>
        </p:nvPicPr>
        <p:blipFill>
          <a:blip r:embed="rId3"/>
          <a:stretch>
            <a:fillRect/>
          </a:stretch>
        </p:blipFill>
        <p:spPr>
          <a:xfrm>
            <a:off x="9744075" y="2157412"/>
            <a:ext cx="1847850" cy="2543175"/>
          </a:xfrm>
          <a:prstGeom prst="rect">
            <a:avLst/>
          </a:prstGeom>
        </p:spPr>
      </p:pic>
    </p:spTree>
    <p:extLst>
      <p:ext uri="{BB962C8B-B14F-4D97-AF65-F5344CB8AC3E}">
        <p14:creationId xmlns:p14="http://schemas.microsoft.com/office/powerpoint/2010/main" val="221116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RKO Radio</a:t>
            </a:r>
          </a:p>
        </p:txBody>
      </p:sp>
      <p:sp>
        <p:nvSpPr>
          <p:cNvPr id="14" name="Content Placeholder 13"/>
          <p:cNvSpPr>
            <a:spLocks noGrp="1"/>
          </p:cNvSpPr>
          <p:nvPr>
            <p:ph idx="1"/>
          </p:nvPr>
        </p:nvSpPr>
        <p:spPr>
          <a:xfrm>
            <a:off x="838200" y="1749972"/>
            <a:ext cx="10515600" cy="4474288"/>
          </a:xfrm>
        </p:spPr>
        <p:txBody>
          <a:bodyPr/>
          <a:lstStyle/>
          <a:p>
            <a:r>
              <a:rPr lang="en-US" dirty="0"/>
              <a:t>Harry Tierney approaches Steiner.</a:t>
            </a:r>
          </a:p>
          <a:p>
            <a:pPr lvl="0"/>
            <a:r>
              <a:rPr lang="en-US" dirty="0"/>
              <a:t>Steiner says, Yes!</a:t>
            </a:r>
          </a:p>
          <a:p>
            <a:pPr lvl="0"/>
            <a:r>
              <a:rPr lang="en-US" dirty="0"/>
              <a:t>He arrived just at the right time.</a:t>
            </a:r>
          </a:p>
          <a:p>
            <a:pPr lvl="0"/>
            <a:r>
              <a:rPr lang="en-US" dirty="0"/>
              <a:t>I’m sorry – what did you say?</a:t>
            </a:r>
          </a:p>
          <a:p>
            <a:pPr lvl="0"/>
            <a:r>
              <a:rPr lang="en-US" dirty="0"/>
              <a:t>Steiner’s first screen credit:</a:t>
            </a:r>
          </a:p>
          <a:p>
            <a:pPr lvl="0"/>
            <a:r>
              <a:rPr lang="en-US" i="1" dirty="0"/>
              <a:t>Dixiana </a:t>
            </a:r>
            <a:r>
              <a:rPr lang="en-US" dirty="0"/>
              <a:t>(RKO 1930)</a:t>
            </a:r>
          </a:p>
        </p:txBody>
      </p:sp>
      <p:graphicFrame>
        <p:nvGraphicFramePr>
          <p:cNvPr id="4" name="Chart 3">
            <a:extLst>
              <a:ext uri="{FF2B5EF4-FFF2-40B4-BE49-F238E27FC236}">
                <a16:creationId xmlns:a16="http://schemas.microsoft.com/office/drawing/2014/main" id="{1F31A55D-92DC-4649-BF9F-C9F0A1A5F786}"/>
              </a:ext>
            </a:extLst>
          </p:cNvPr>
          <p:cNvGraphicFramePr>
            <a:graphicFrameLocks/>
          </p:cNvGraphicFramePr>
          <p:nvPr/>
        </p:nvGraphicFramePr>
        <p:xfrm>
          <a:off x="6404201" y="3186453"/>
          <a:ext cx="4543425" cy="27384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532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RKO Radio</a:t>
            </a:r>
          </a:p>
        </p:txBody>
      </p:sp>
      <p:sp>
        <p:nvSpPr>
          <p:cNvPr id="14" name="Content Placeholder 13"/>
          <p:cNvSpPr>
            <a:spLocks noGrp="1"/>
          </p:cNvSpPr>
          <p:nvPr>
            <p:ph idx="1"/>
          </p:nvPr>
        </p:nvSpPr>
        <p:spPr>
          <a:xfrm>
            <a:off x="838200" y="1749972"/>
            <a:ext cx="10515600" cy="4474288"/>
          </a:xfrm>
        </p:spPr>
        <p:txBody>
          <a:bodyPr/>
          <a:lstStyle/>
          <a:p>
            <a:r>
              <a:rPr lang="en-US" dirty="0"/>
              <a:t>Harry Tierney approaches Steiner.</a:t>
            </a:r>
          </a:p>
          <a:p>
            <a:pPr lvl="0"/>
            <a:r>
              <a:rPr lang="en-US" dirty="0"/>
              <a:t>Steiner says, Yes!</a:t>
            </a:r>
          </a:p>
          <a:p>
            <a:pPr lvl="0"/>
            <a:r>
              <a:rPr lang="en-US" dirty="0"/>
              <a:t>He arrived just at the right time.</a:t>
            </a:r>
          </a:p>
          <a:p>
            <a:pPr lvl="0"/>
            <a:r>
              <a:rPr lang="en-US" dirty="0"/>
              <a:t>I’m sorry – what did you say?</a:t>
            </a:r>
          </a:p>
          <a:p>
            <a:pPr lvl="0"/>
            <a:r>
              <a:rPr lang="en-US" dirty="0"/>
              <a:t>Steiner’s first screen credit:</a:t>
            </a:r>
          </a:p>
          <a:p>
            <a:pPr lvl="0"/>
            <a:r>
              <a:rPr lang="en-US" i="1" dirty="0"/>
              <a:t>Dixiana </a:t>
            </a:r>
            <a:r>
              <a:rPr lang="en-US" dirty="0"/>
              <a:t>(RKO 1930)</a:t>
            </a:r>
          </a:p>
          <a:p>
            <a:pPr lvl="0"/>
            <a:r>
              <a:rPr lang="en-US" dirty="0"/>
              <a:t>A small random example.</a:t>
            </a:r>
          </a:p>
          <a:p>
            <a:pPr lvl="0"/>
            <a:endParaRPr lang="en-US" dirty="0"/>
          </a:p>
          <a:p>
            <a:pPr lvl="0"/>
            <a:endParaRPr lang="en-US" dirty="0"/>
          </a:p>
        </p:txBody>
      </p:sp>
      <p:graphicFrame>
        <p:nvGraphicFramePr>
          <p:cNvPr id="4" name="Chart 3">
            <a:extLst>
              <a:ext uri="{FF2B5EF4-FFF2-40B4-BE49-F238E27FC236}">
                <a16:creationId xmlns:a16="http://schemas.microsoft.com/office/drawing/2014/main" id="{1F31A55D-92DC-4649-BF9F-C9F0A1A5F786}"/>
              </a:ext>
            </a:extLst>
          </p:cNvPr>
          <p:cNvGraphicFramePr>
            <a:graphicFrameLocks/>
          </p:cNvGraphicFramePr>
          <p:nvPr>
            <p:extLst>
              <p:ext uri="{D42A27DB-BD31-4B8C-83A1-F6EECF244321}">
                <p14:modId xmlns:p14="http://schemas.microsoft.com/office/powerpoint/2010/main" val="1651855050"/>
              </p:ext>
            </p:extLst>
          </p:nvPr>
        </p:nvGraphicFramePr>
        <p:xfrm>
          <a:off x="6404201" y="3186453"/>
          <a:ext cx="4543425" cy="2738437"/>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A close up of a logo&#10;&#10;Description automatically generated">
            <a:extLst>
              <a:ext uri="{FF2B5EF4-FFF2-40B4-BE49-F238E27FC236}">
                <a16:creationId xmlns:a16="http://schemas.microsoft.com/office/drawing/2014/main" id="{5D06F610-D6BE-4D4C-9ABA-1BA7F10C875E}"/>
              </a:ext>
            </a:extLst>
          </p:cNvPr>
          <p:cNvPicPr>
            <a:picLocks noChangeAspect="1"/>
          </p:cNvPicPr>
          <p:nvPr/>
        </p:nvPicPr>
        <p:blipFill>
          <a:blip r:embed="rId4"/>
          <a:stretch>
            <a:fillRect/>
          </a:stretch>
        </p:blipFill>
        <p:spPr>
          <a:xfrm>
            <a:off x="1026543" y="5384604"/>
            <a:ext cx="5189316" cy="540286"/>
          </a:xfrm>
          <a:prstGeom prst="rect">
            <a:avLst/>
          </a:prstGeom>
        </p:spPr>
      </p:pic>
    </p:spTree>
    <p:extLst>
      <p:ext uri="{BB962C8B-B14F-4D97-AF65-F5344CB8AC3E}">
        <p14:creationId xmlns:p14="http://schemas.microsoft.com/office/powerpoint/2010/main" val="283083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Music Director</a:t>
            </a:r>
          </a:p>
        </p:txBody>
      </p:sp>
      <p:sp>
        <p:nvSpPr>
          <p:cNvPr id="14" name="Content Placeholder 13"/>
          <p:cNvSpPr>
            <a:spLocks noGrp="1"/>
          </p:cNvSpPr>
          <p:nvPr>
            <p:ph idx="1"/>
          </p:nvPr>
        </p:nvSpPr>
        <p:spPr>
          <a:xfrm>
            <a:off x="838200" y="1749972"/>
            <a:ext cx="10515600" cy="4474288"/>
          </a:xfrm>
        </p:spPr>
        <p:txBody>
          <a:bodyPr/>
          <a:lstStyle/>
          <a:p>
            <a:pPr lvl="0"/>
            <a:r>
              <a:rPr lang="en-US" dirty="0"/>
              <a:t>The conductors at RKO in 1930 were Victor Baravalle and Roy Webb.</a:t>
            </a:r>
          </a:p>
        </p:txBody>
      </p:sp>
    </p:spTree>
    <p:extLst>
      <p:ext uri="{BB962C8B-B14F-4D97-AF65-F5344CB8AC3E}">
        <p14:creationId xmlns:p14="http://schemas.microsoft.com/office/powerpoint/2010/main" val="247262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Music Director</a:t>
            </a:r>
          </a:p>
        </p:txBody>
      </p:sp>
      <p:sp>
        <p:nvSpPr>
          <p:cNvPr id="14" name="Content Placeholder 13"/>
          <p:cNvSpPr>
            <a:spLocks noGrp="1"/>
          </p:cNvSpPr>
          <p:nvPr>
            <p:ph idx="1"/>
          </p:nvPr>
        </p:nvSpPr>
        <p:spPr>
          <a:xfrm>
            <a:off x="838200" y="1749972"/>
            <a:ext cx="10515600" cy="4474288"/>
          </a:xfrm>
        </p:spPr>
        <p:txBody>
          <a:bodyPr/>
          <a:lstStyle/>
          <a:p>
            <a:pPr lvl="0"/>
            <a:r>
              <a:rPr lang="en-US" dirty="0"/>
              <a:t>The conductors at RKO in 1930 were Victor Baravalle and Roy Webb.</a:t>
            </a:r>
          </a:p>
          <a:p>
            <a:pPr lvl="0"/>
            <a:r>
              <a:rPr lang="en-US" dirty="0"/>
              <a:t>However, both Baravalle and Webb were let go.</a:t>
            </a:r>
          </a:p>
        </p:txBody>
      </p:sp>
    </p:spTree>
    <p:extLst>
      <p:ext uri="{BB962C8B-B14F-4D97-AF65-F5344CB8AC3E}">
        <p14:creationId xmlns:p14="http://schemas.microsoft.com/office/powerpoint/2010/main" val="37808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Music Director</a:t>
            </a:r>
          </a:p>
        </p:txBody>
      </p:sp>
      <p:sp>
        <p:nvSpPr>
          <p:cNvPr id="14" name="Content Placeholder 13"/>
          <p:cNvSpPr>
            <a:spLocks noGrp="1"/>
          </p:cNvSpPr>
          <p:nvPr>
            <p:ph idx="1"/>
          </p:nvPr>
        </p:nvSpPr>
        <p:spPr>
          <a:xfrm>
            <a:off x="838200" y="1749972"/>
            <a:ext cx="10515600" cy="4474288"/>
          </a:xfrm>
        </p:spPr>
        <p:txBody>
          <a:bodyPr/>
          <a:lstStyle/>
          <a:p>
            <a:pPr lvl="0"/>
            <a:r>
              <a:rPr lang="en-US" dirty="0"/>
              <a:t>The conductors at RKO in 1930 were Victor Baravalle and Roy Webb.</a:t>
            </a:r>
          </a:p>
          <a:p>
            <a:pPr lvl="0"/>
            <a:r>
              <a:rPr lang="en-US" dirty="0"/>
              <a:t>However, both Baravalle and Webb were let go.</a:t>
            </a:r>
          </a:p>
          <a:p>
            <a:pPr lvl="0"/>
            <a:r>
              <a:rPr lang="en-US" dirty="0"/>
              <a:t>Bye, bye, Max!</a:t>
            </a:r>
          </a:p>
        </p:txBody>
      </p:sp>
    </p:spTree>
    <p:extLst>
      <p:ext uri="{BB962C8B-B14F-4D97-AF65-F5344CB8AC3E}">
        <p14:creationId xmlns:p14="http://schemas.microsoft.com/office/powerpoint/2010/main" val="282009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Music Director</a:t>
            </a:r>
          </a:p>
        </p:txBody>
      </p:sp>
      <p:sp>
        <p:nvSpPr>
          <p:cNvPr id="14" name="Content Placeholder 13"/>
          <p:cNvSpPr>
            <a:spLocks noGrp="1"/>
          </p:cNvSpPr>
          <p:nvPr>
            <p:ph idx="1"/>
          </p:nvPr>
        </p:nvSpPr>
        <p:spPr>
          <a:xfrm>
            <a:off x="838200" y="1749972"/>
            <a:ext cx="10515600" cy="4474288"/>
          </a:xfrm>
        </p:spPr>
        <p:txBody>
          <a:bodyPr/>
          <a:lstStyle/>
          <a:p>
            <a:pPr lvl="0"/>
            <a:r>
              <a:rPr lang="en-US" dirty="0"/>
              <a:t>The conductors at RKO in 1930 were Victor Baravalle and Roy Webb.</a:t>
            </a:r>
          </a:p>
          <a:p>
            <a:pPr lvl="0"/>
            <a:r>
              <a:rPr lang="en-US" dirty="0"/>
              <a:t>However, both Baravalle and Webb were let go.</a:t>
            </a:r>
          </a:p>
          <a:p>
            <a:pPr lvl="0"/>
            <a:r>
              <a:rPr lang="en-US" dirty="0"/>
              <a:t>Bye, bye, Max!</a:t>
            </a:r>
          </a:p>
          <a:p>
            <a:pPr lvl="0"/>
            <a:r>
              <a:rPr lang="en-US" dirty="0"/>
              <a:t>Hi, hi, Max!</a:t>
            </a:r>
          </a:p>
        </p:txBody>
      </p:sp>
    </p:spTree>
    <p:extLst>
      <p:ext uri="{BB962C8B-B14F-4D97-AF65-F5344CB8AC3E}">
        <p14:creationId xmlns:p14="http://schemas.microsoft.com/office/powerpoint/2010/main" val="255524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Music Director</a:t>
            </a:r>
          </a:p>
        </p:txBody>
      </p:sp>
      <p:sp>
        <p:nvSpPr>
          <p:cNvPr id="14" name="Content Placeholder 13"/>
          <p:cNvSpPr>
            <a:spLocks noGrp="1"/>
          </p:cNvSpPr>
          <p:nvPr>
            <p:ph idx="1"/>
          </p:nvPr>
        </p:nvSpPr>
        <p:spPr>
          <a:xfrm>
            <a:off x="838200" y="1749972"/>
            <a:ext cx="10515600" cy="4474288"/>
          </a:xfrm>
        </p:spPr>
        <p:txBody>
          <a:bodyPr/>
          <a:lstStyle/>
          <a:p>
            <a:pPr lvl="0"/>
            <a:r>
              <a:rPr lang="en-US" dirty="0"/>
              <a:t>The conductors at RKO in 1930 were Victor Baravalle and Roy Webb.</a:t>
            </a:r>
          </a:p>
          <a:p>
            <a:pPr lvl="0"/>
            <a:r>
              <a:rPr lang="en-US" dirty="0"/>
              <a:t>However, both Baravalle and Webb were let go.</a:t>
            </a:r>
          </a:p>
          <a:p>
            <a:pPr lvl="0"/>
            <a:r>
              <a:rPr lang="en-US" dirty="0"/>
              <a:t>Bye, bye, Max!</a:t>
            </a:r>
          </a:p>
          <a:p>
            <a:pPr lvl="0"/>
            <a:r>
              <a:rPr lang="en-US" dirty="0"/>
              <a:t>Hi, hi, Max!</a:t>
            </a:r>
          </a:p>
          <a:p>
            <a:pPr lvl="0"/>
            <a:r>
              <a:rPr lang="en-US" dirty="0"/>
              <a:t>The Big Cheese</a:t>
            </a:r>
          </a:p>
        </p:txBody>
      </p:sp>
    </p:spTree>
    <p:extLst>
      <p:ext uri="{BB962C8B-B14F-4D97-AF65-F5344CB8AC3E}">
        <p14:creationId xmlns:p14="http://schemas.microsoft.com/office/powerpoint/2010/main" val="197144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Music Director</a:t>
            </a:r>
          </a:p>
        </p:txBody>
      </p:sp>
      <p:sp>
        <p:nvSpPr>
          <p:cNvPr id="14" name="Content Placeholder 13"/>
          <p:cNvSpPr>
            <a:spLocks noGrp="1"/>
          </p:cNvSpPr>
          <p:nvPr>
            <p:ph idx="1"/>
          </p:nvPr>
        </p:nvSpPr>
        <p:spPr>
          <a:xfrm>
            <a:off x="838200" y="1749972"/>
            <a:ext cx="10515600" cy="4474288"/>
          </a:xfrm>
        </p:spPr>
        <p:txBody>
          <a:bodyPr/>
          <a:lstStyle/>
          <a:p>
            <a:pPr lvl="0"/>
            <a:r>
              <a:rPr lang="en-US" dirty="0"/>
              <a:t>The conductors at RKO in 1930 were Victor Baravalle and Roy Webb.</a:t>
            </a:r>
          </a:p>
          <a:p>
            <a:pPr lvl="0"/>
            <a:r>
              <a:rPr lang="en-US" dirty="0"/>
              <a:t>However, both Baravalle and Webb were let go.</a:t>
            </a:r>
          </a:p>
          <a:p>
            <a:pPr lvl="0"/>
            <a:r>
              <a:rPr lang="en-US" dirty="0"/>
              <a:t>Bye, bye, Max!</a:t>
            </a:r>
          </a:p>
          <a:p>
            <a:pPr lvl="0"/>
            <a:r>
              <a:rPr lang="en-US" dirty="0"/>
              <a:t>Hi, hi, Max!</a:t>
            </a:r>
          </a:p>
          <a:p>
            <a:pPr lvl="0"/>
            <a:r>
              <a:rPr lang="en-US" dirty="0"/>
              <a:t>The Big Cheese</a:t>
            </a:r>
          </a:p>
          <a:p>
            <a:pPr lvl="0"/>
            <a:r>
              <a:rPr lang="en-US" i="1" dirty="0"/>
              <a:t>Cimarron </a:t>
            </a:r>
            <a:r>
              <a:rPr lang="en-US" dirty="0"/>
              <a:t>(RKO, 1931)</a:t>
            </a:r>
            <a:endParaRPr lang="en-US" i="1" dirty="0"/>
          </a:p>
        </p:txBody>
      </p:sp>
    </p:spTree>
    <p:extLst>
      <p:ext uri="{BB962C8B-B14F-4D97-AF65-F5344CB8AC3E}">
        <p14:creationId xmlns:p14="http://schemas.microsoft.com/office/powerpoint/2010/main" val="204079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Music Director</a:t>
            </a:r>
          </a:p>
        </p:txBody>
      </p:sp>
      <p:sp>
        <p:nvSpPr>
          <p:cNvPr id="14" name="Content Placeholder 13"/>
          <p:cNvSpPr>
            <a:spLocks noGrp="1"/>
          </p:cNvSpPr>
          <p:nvPr>
            <p:ph idx="1"/>
          </p:nvPr>
        </p:nvSpPr>
        <p:spPr>
          <a:xfrm>
            <a:off x="838200" y="1749972"/>
            <a:ext cx="10515600" cy="4474288"/>
          </a:xfrm>
        </p:spPr>
        <p:txBody>
          <a:bodyPr/>
          <a:lstStyle/>
          <a:p>
            <a:pPr lvl="0"/>
            <a:r>
              <a:rPr lang="en-US" dirty="0"/>
              <a:t>The conductors at RKO in 1930 were Victor Baravalle and Roy Webb.</a:t>
            </a:r>
          </a:p>
          <a:p>
            <a:pPr lvl="0"/>
            <a:r>
              <a:rPr lang="en-US" dirty="0"/>
              <a:t>However, both Baravalle and Webb were let go.</a:t>
            </a:r>
          </a:p>
          <a:p>
            <a:pPr lvl="0"/>
            <a:r>
              <a:rPr lang="en-US" dirty="0"/>
              <a:t>Bye, bye, Max!</a:t>
            </a:r>
          </a:p>
          <a:p>
            <a:pPr lvl="0"/>
            <a:r>
              <a:rPr lang="en-US" dirty="0"/>
              <a:t>Hi, hi, Max!</a:t>
            </a:r>
          </a:p>
          <a:p>
            <a:pPr lvl="0"/>
            <a:r>
              <a:rPr lang="en-US" dirty="0"/>
              <a:t>The Big Cheese</a:t>
            </a:r>
          </a:p>
          <a:p>
            <a:pPr lvl="0"/>
            <a:r>
              <a:rPr lang="en-US" i="1" dirty="0"/>
              <a:t>Cimarron </a:t>
            </a:r>
            <a:r>
              <a:rPr lang="en-US" dirty="0"/>
              <a:t>(RKO, 1931)</a:t>
            </a:r>
          </a:p>
        </p:txBody>
      </p:sp>
    </p:spTree>
    <p:extLst>
      <p:ext uri="{BB962C8B-B14F-4D97-AF65-F5344CB8AC3E}">
        <p14:creationId xmlns:p14="http://schemas.microsoft.com/office/powerpoint/2010/main" val="318052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Innovation</a:t>
            </a:r>
          </a:p>
        </p:txBody>
      </p:sp>
      <p:sp>
        <p:nvSpPr>
          <p:cNvPr id="14" name="Content Placeholder 13"/>
          <p:cNvSpPr>
            <a:spLocks noGrp="1"/>
          </p:cNvSpPr>
          <p:nvPr>
            <p:ph idx="1"/>
          </p:nvPr>
        </p:nvSpPr>
        <p:spPr>
          <a:xfrm>
            <a:off x="838200" y="1749972"/>
            <a:ext cx="10515600" cy="4474288"/>
          </a:xfrm>
        </p:spPr>
        <p:txBody>
          <a:bodyPr/>
          <a:lstStyle/>
          <a:p>
            <a:pPr lvl="0"/>
            <a:r>
              <a:rPr lang="en-US" dirty="0"/>
              <a:t>No precedent.</a:t>
            </a:r>
          </a:p>
        </p:txBody>
      </p:sp>
    </p:spTree>
    <p:extLst>
      <p:ext uri="{BB962C8B-B14F-4D97-AF65-F5344CB8AC3E}">
        <p14:creationId xmlns:p14="http://schemas.microsoft.com/office/powerpoint/2010/main" val="92957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Max Steiner</a:t>
            </a:r>
          </a:p>
        </p:txBody>
      </p:sp>
      <p:sp>
        <p:nvSpPr>
          <p:cNvPr id="3" name="Subtitle 2"/>
          <p:cNvSpPr>
            <a:spLocks noGrp="1"/>
          </p:cNvSpPr>
          <p:nvPr>
            <p:ph type="subTitle" idx="1"/>
          </p:nvPr>
        </p:nvSpPr>
        <p:spPr/>
        <p:txBody>
          <a:bodyPr/>
          <a:lstStyle/>
          <a:p>
            <a:r>
              <a:rPr lang="en-US" dirty="0"/>
              <a:t>The Road to King Kong</a:t>
            </a:r>
          </a:p>
        </p:txBody>
      </p:sp>
      <p:pic>
        <p:nvPicPr>
          <p:cNvPr id="4" name="Picture 3">
            <a:extLst>
              <a:ext uri="{FF2B5EF4-FFF2-40B4-BE49-F238E27FC236}">
                <a16:creationId xmlns:a16="http://schemas.microsoft.com/office/drawing/2014/main" id="{67F6EE0B-FEC3-4254-A4CF-153639B9B7E0}"/>
              </a:ext>
            </a:extLst>
          </p:cNvPr>
          <p:cNvPicPr>
            <a:picLocks noChangeAspect="1"/>
          </p:cNvPicPr>
          <p:nvPr/>
        </p:nvPicPr>
        <p:blipFill>
          <a:blip r:embed="rId3"/>
          <a:stretch>
            <a:fillRect/>
          </a:stretch>
        </p:blipFill>
        <p:spPr>
          <a:xfrm>
            <a:off x="9744075" y="2157412"/>
            <a:ext cx="1847850" cy="2543175"/>
          </a:xfrm>
          <a:prstGeom prst="rect">
            <a:avLst/>
          </a:prstGeom>
        </p:spPr>
      </p:pic>
    </p:spTree>
    <p:extLst>
      <p:ext uri="{BB962C8B-B14F-4D97-AF65-F5344CB8AC3E}">
        <p14:creationId xmlns:p14="http://schemas.microsoft.com/office/powerpoint/2010/main" val="368276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Innovation</a:t>
            </a:r>
          </a:p>
        </p:txBody>
      </p:sp>
      <p:sp>
        <p:nvSpPr>
          <p:cNvPr id="14" name="Content Placeholder 13"/>
          <p:cNvSpPr>
            <a:spLocks noGrp="1"/>
          </p:cNvSpPr>
          <p:nvPr>
            <p:ph idx="1"/>
          </p:nvPr>
        </p:nvSpPr>
        <p:spPr>
          <a:xfrm>
            <a:off x="838200" y="1749972"/>
            <a:ext cx="10515600" cy="4474288"/>
          </a:xfrm>
        </p:spPr>
        <p:txBody>
          <a:bodyPr/>
          <a:lstStyle/>
          <a:p>
            <a:pPr lvl="0"/>
            <a:r>
              <a:rPr lang="en-US" dirty="0"/>
              <a:t>No precedent.</a:t>
            </a:r>
          </a:p>
          <a:p>
            <a:pPr lvl="0"/>
            <a:r>
              <a:rPr lang="en-US" dirty="0"/>
              <a:t>Steiner surprises us all.</a:t>
            </a:r>
          </a:p>
        </p:txBody>
      </p:sp>
    </p:spTree>
    <p:extLst>
      <p:ext uri="{BB962C8B-B14F-4D97-AF65-F5344CB8AC3E}">
        <p14:creationId xmlns:p14="http://schemas.microsoft.com/office/powerpoint/2010/main" val="29112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Innovation</a:t>
            </a:r>
          </a:p>
        </p:txBody>
      </p:sp>
      <p:sp>
        <p:nvSpPr>
          <p:cNvPr id="14" name="Content Placeholder 13"/>
          <p:cNvSpPr>
            <a:spLocks noGrp="1"/>
          </p:cNvSpPr>
          <p:nvPr>
            <p:ph idx="1"/>
          </p:nvPr>
        </p:nvSpPr>
        <p:spPr>
          <a:xfrm>
            <a:off x="838200" y="1749972"/>
            <a:ext cx="10515600" cy="4474288"/>
          </a:xfrm>
        </p:spPr>
        <p:txBody>
          <a:bodyPr/>
          <a:lstStyle/>
          <a:p>
            <a:pPr lvl="0"/>
            <a:r>
              <a:rPr lang="en-US" dirty="0"/>
              <a:t>No precedent.</a:t>
            </a:r>
          </a:p>
          <a:p>
            <a:r>
              <a:rPr lang="en-US" dirty="0"/>
              <a:t>Steiner surprises us all. </a:t>
            </a:r>
          </a:p>
          <a:p>
            <a:r>
              <a:rPr lang="en-US" dirty="0"/>
              <a:t>Much more than your average Main Title Music.</a:t>
            </a:r>
          </a:p>
          <a:p>
            <a:pPr lvl="0"/>
            <a:endParaRPr lang="en-US" dirty="0"/>
          </a:p>
        </p:txBody>
      </p:sp>
    </p:spTree>
    <p:extLst>
      <p:ext uri="{BB962C8B-B14F-4D97-AF65-F5344CB8AC3E}">
        <p14:creationId xmlns:p14="http://schemas.microsoft.com/office/powerpoint/2010/main" val="176924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Innovation</a:t>
            </a:r>
          </a:p>
        </p:txBody>
      </p:sp>
      <p:sp>
        <p:nvSpPr>
          <p:cNvPr id="14" name="Content Placeholder 13"/>
          <p:cNvSpPr>
            <a:spLocks noGrp="1"/>
          </p:cNvSpPr>
          <p:nvPr>
            <p:ph idx="1"/>
          </p:nvPr>
        </p:nvSpPr>
        <p:spPr>
          <a:xfrm>
            <a:off x="838200" y="1749972"/>
            <a:ext cx="10515600" cy="4474288"/>
          </a:xfrm>
        </p:spPr>
        <p:txBody>
          <a:bodyPr/>
          <a:lstStyle/>
          <a:p>
            <a:pPr lvl="0"/>
            <a:r>
              <a:rPr lang="en-US" dirty="0"/>
              <a:t>No precedent.</a:t>
            </a:r>
          </a:p>
          <a:p>
            <a:r>
              <a:rPr lang="en-US" dirty="0"/>
              <a:t>Steiner surprises us all. </a:t>
            </a:r>
          </a:p>
          <a:p>
            <a:r>
              <a:rPr lang="en-US" dirty="0"/>
              <a:t>Much more than your average Main Title Music.</a:t>
            </a:r>
          </a:p>
          <a:p>
            <a:r>
              <a:rPr lang="en-US" dirty="0"/>
              <a:t>If we don’t like it, we’ll get someone else to do it.</a:t>
            </a:r>
          </a:p>
          <a:p>
            <a:pPr lvl="0"/>
            <a:endParaRPr lang="en-US" dirty="0"/>
          </a:p>
        </p:txBody>
      </p:sp>
      <p:pic>
        <p:nvPicPr>
          <p:cNvPr id="3" name="Picture 2" descr="Cimarron Main Title (First Theme)&#10;Max Steiner">
            <a:extLst>
              <a:ext uri="{FF2B5EF4-FFF2-40B4-BE49-F238E27FC236}">
                <a16:creationId xmlns:a16="http://schemas.microsoft.com/office/drawing/2014/main" id="{302F6B0C-044C-41D8-BD19-459C07988B64}"/>
              </a:ext>
            </a:extLst>
          </p:cNvPr>
          <p:cNvPicPr>
            <a:picLocks noChangeAspect="1"/>
          </p:cNvPicPr>
          <p:nvPr/>
        </p:nvPicPr>
        <p:blipFill rotWithShape="1">
          <a:blip r:embed="rId5"/>
          <a:srcRect b="68889"/>
          <a:stretch/>
        </p:blipFill>
        <p:spPr>
          <a:xfrm>
            <a:off x="1232428" y="3987116"/>
            <a:ext cx="4589087" cy="2133600"/>
          </a:xfrm>
          <a:prstGeom prst="rect">
            <a:avLst/>
          </a:prstGeom>
        </p:spPr>
      </p:pic>
      <p:pic>
        <p:nvPicPr>
          <p:cNvPr id="7" name="Cimarron Main Title First Theme">
            <a:hlinkClick r:id="" action="ppaction://media"/>
            <a:extLst>
              <a:ext uri="{FF2B5EF4-FFF2-40B4-BE49-F238E27FC236}">
                <a16:creationId xmlns:a16="http://schemas.microsoft.com/office/drawing/2014/main" id="{049C7252-C165-4E61-99A3-C7637A01826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359650" y="3987116"/>
            <a:ext cx="2781300" cy="2085975"/>
          </a:xfrm>
          <a:prstGeom prst="rect">
            <a:avLst/>
          </a:prstGeom>
        </p:spPr>
      </p:pic>
    </p:spTree>
    <p:extLst>
      <p:ext uri="{BB962C8B-B14F-4D97-AF65-F5344CB8AC3E}">
        <p14:creationId xmlns:p14="http://schemas.microsoft.com/office/powerpoint/2010/main" val="408332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Innovation</a:t>
            </a:r>
          </a:p>
        </p:txBody>
      </p:sp>
      <p:sp>
        <p:nvSpPr>
          <p:cNvPr id="14" name="Content Placeholder 13"/>
          <p:cNvSpPr>
            <a:spLocks noGrp="1"/>
          </p:cNvSpPr>
          <p:nvPr>
            <p:ph idx="1"/>
          </p:nvPr>
        </p:nvSpPr>
        <p:spPr>
          <a:xfrm>
            <a:off x="838200" y="1749972"/>
            <a:ext cx="10515600" cy="4474288"/>
          </a:xfrm>
        </p:spPr>
        <p:txBody>
          <a:bodyPr/>
          <a:lstStyle/>
          <a:p>
            <a:pPr lvl="0"/>
            <a:r>
              <a:rPr lang="en-US" dirty="0"/>
              <a:t>No precedent.</a:t>
            </a:r>
          </a:p>
          <a:p>
            <a:r>
              <a:rPr lang="en-US" dirty="0"/>
              <a:t>Steiner surprises us all. </a:t>
            </a:r>
          </a:p>
          <a:p>
            <a:r>
              <a:rPr lang="en-US" dirty="0"/>
              <a:t>Much more than your average Main Title Music.</a:t>
            </a:r>
          </a:p>
          <a:p>
            <a:r>
              <a:rPr lang="en-US" dirty="0"/>
              <a:t>If we don’t like it, we’ll get someone else to do it.</a:t>
            </a:r>
          </a:p>
          <a:p>
            <a:endParaRPr lang="en-US" dirty="0"/>
          </a:p>
          <a:p>
            <a:endParaRPr lang="en-US" dirty="0"/>
          </a:p>
          <a:p>
            <a:pPr lvl="0"/>
            <a:endParaRPr lang="en-US" dirty="0"/>
          </a:p>
        </p:txBody>
      </p:sp>
      <p:graphicFrame>
        <p:nvGraphicFramePr>
          <p:cNvPr id="6" name="Object 5">
            <a:extLst>
              <a:ext uri="{FF2B5EF4-FFF2-40B4-BE49-F238E27FC236}">
                <a16:creationId xmlns:a16="http://schemas.microsoft.com/office/drawing/2014/main" id="{67E9518D-2747-42D5-A52F-E98ABEC6A7FB}"/>
              </a:ext>
            </a:extLst>
          </p:cNvPr>
          <p:cNvGraphicFramePr>
            <a:graphicFrameLocks noChangeAspect="1"/>
          </p:cNvGraphicFramePr>
          <p:nvPr>
            <p:extLst>
              <p:ext uri="{D42A27DB-BD31-4B8C-83A1-F6EECF244321}">
                <p14:modId xmlns:p14="http://schemas.microsoft.com/office/powerpoint/2010/main" val="1826541362"/>
              </p:ext>
            </p:extLst>
          </p:nvPr>
        </p:nvGraphicFramePr>
        <p:xfrm>
          <a:off x="1190438" y="3987116"/>
          <a:ext cx="5648325" cy="1695450"/>
        </p:xfrm>
        <a:graphic>
          <a:graphicData uri="http://schemas.openxmlformats.org/presentationml/2006/ole">
            <mc:AlternateContent xmlns:mc="http://schemas.openxmlformats.org/markup-compatibility/2006">
              <mc:Choice xmlns:v="urn:schemas-microsoft-com:vml" Requires="v">
                <p:oleObj spid="_x0000_s1028" name="Acrobat Document" r:id="rId4" imgW="5648210" imgH="1695330" progId="Acrobat.Document.11">
                  <p:embed/>
                </p:oleObj>
              </mc:Choice>
              <mc:Fallback>
                <p:oleObj name="Acrobat Document" r:id="rId4" imgW="5648210" imgH="1695330" progId="Acrobat.Document.11">
                  <p:embed/>
                  <p:pic>
                    <p:nvPicPr>
                      <p:cNvPr id="6" name="Object 5">
                        <a:extLst>
                          <a:ext uri="{FF2B5EF4-FFF2-40B4-BE49-F238E27FC236}">
                            <a16:creationId xmlns:a16="http://schemas.microsoft.com/office/drawing/2014/main" id="{67E9518D-2747-42D5-A52F-E98ABEC6A7FB}"/>
                          </a:ext>
                        </a:extLst>
                      </p:cNvPr>
                      <p:cNvPicPr/>
                      <p:nvPr/>
                    </p:nvPicPr>
                    <p:blipFill>
                      <a:blip r:embed="rId5"/>
                      <a:stretch>
                        <a:fillRect/>
                      </a:stretch>
                    </p:blipFill>
                    <p:spPr>
                      <a:xfrm>
                        <a:off x="1190438" y="3987116"/>
                        <a:ext cx="5648325" cy="1695450"/>
                      </a:xfrm>
                      <a:prstGeom prst="rect">
                        <a:avLst/>
                      </a:prstGeom>
                    </p:spPr>
                  </p:pic>
                </p:oleObj>
              </mc:Fallback>
            </mc:AlternateContent>
          </a:graphicData>
        </a:graphic>
      </p:graphicFrame>
    </p:spTree>
    <p:extLst>
      <p:ext uri="{BB962C8B-B14F-4D97-AF65-F5344CB8AC3E}">
        <p14:creationId xmlns:p14="http://schemas.microsoft.com/office/powerpoint/2010/main" val="235958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Innovation</a:t>
            </a:r>
          </a:p>
        </p:txBody>
      </p:sp>
      <p:sp>
        <p:nvSpPr>
          <p:cNvPr id="14" name="Content Placeholder 13"/>
          <p:cNvSpPr>
            <a:spLocks noGrp="1"/>
          </p:cNvSpPr>
          <p:nvPr>
            <p:ph idx="1"/>
          </p:nvPr>
        </p:nvSpPr>
        <p:spPr>
          <a:xfrm>
            <a:off x="838200" y="1749972"/>
            <a:ext cx="10515600" cy="4474288"/>
          </a:xfrm>
        </p:spPr>
        <p:txBody>
          <a:bodyPr/>
          <a:lstStyle/>
          <a:p>
            <a:pPr lvl="0"/>
            <a:r>
              <a:rPr lang="en-US" dirty="0"/>
              <a:t>Steiner was cheap.</a:t>
            </a:r>
          </a:p>
          <a:p>
            <a:pPr marL="0" indent="0">
              <a:buNone/>
            </a:pPr>
            <a:endParaRPr lang="en-US" dirty="0"/>
          </a:p>
          <a:p>
            <a:endParaRPr lang="en-US" dirty="0"/>
          </a:p>
          <a:p>
            <a:pPr lvl="0"/>
            <a:endParaRPr lang="en-US" dirty="0"/>
          </a:p>
        </p:txBody>
      </p:sp>
    </p:spTree>
    <p:extLst>
      <p:ext uri="{BB962C8B-B14F-4D97-AF65-F5344CB8AC3E}">
        <p14:creationId xmlns:p14="http://schemas.microsoft.com/office/powerpoint/2010/main" val="322521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Innovation</a:t>
            </a:r>
          </a:p>
        </p:txBody>
      </p:sp>
      <p:sp>
        <p:nvSpPr>
          <p:cNvPr id="14" name="Content Placeholder 13"/>
          <p:cNvSpPr>
            <a:spLocks noGrp="1"/>
          </p:cNvSpPr>
          <p:nvPr>
            <p:ph idx="1"/>
          </p:nvPr>
        </p:nvSpPr>
        <p:spPr>
          <a:xfrm>
            <a:off x="838200" y="1749972"/>
            <a:ext cx="10515600" cy="4474288"/>
          </a:xfrm>
        </p:spPr>
        <p:txBody>
          <a:bodyPr/>
          <a:lstStyle/>
          <a:p>
            <a:pPr lvl="0"/>
            <a:r>
              <a:rPr lang="en-US" dirty="0"/>
              <a:t>Steiner was cheap.</a:t>
            </a:r>
          </a:p>
          <a:p>
            <a:pPr lvl="0"/>
            <a:r>
              <a:rPr lang="en-US" dirty="0"/>
              <a:t>The ‘Click-Track.’</a:t>
            </a:r>
          </a:p>
          <a:p>
            <a:pPr marL="0" indent="0">
              <a:buNone/>
            </a:pPr>
            <a:endParaRPr lang="en-US" dirty="0"/>
          </a:p>
          <a:p>
            <a:endParaRPr lang="en-US" dirty="0"/>
          </a:p>
          <a:p>
            <a:pPr lvl="0"/>
            <a:endParaRPr lang="en-US" dirty="0"/>
          </a:p>
        </p:txBody>
      </p:sp>
    </p:spTree>
    <p:extLst>
      <p:ext uri="{BB962C8B-B14F-4D97-AF65-F5344CB8AC3E}">
        <p14:creationId xmlns:p14="http://schemas.microsoft.com/office/powerpoint/2010/main" val="387613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Innovation</a:t>
            </a:r>
          </a:p>
        </p:txBody>
      </p:sp>
      <p:sp>
        <p:nvSpPr>
          <p:cNvPr id="14" name="Content Placeholder 13"/>
          <p:cNvSpPr>
            <a:spLocks noGrp="1"/>
          </p:cNvSpPr>
          <p:nvPr>
            <p:ph idx="1"/>
          </p:nvPr>
        </p:nvSpPr>
        <p:spPr>
          <a:xfrm>
            <a:off x="838200" y="1749972"/>
            <a:ext cx="10515600" cy="4474288"/>
          </a:xfrm>
        </p:spPr>
        <p:txBody>
          <a:bodyPr/>
          <a:lstStyle/>
          <a:p>
            <a:pPr lvl="0"/>
            <a:r>
              <a:rPr lang="en-US" dirty="0"/>
              <a:t>Steiner was cheap.</a:t>
            </a:r>
          </a:p>
          <a:p>
            <a:pPr lvl="0"/>
            <a:r>
              <a:rPr lang="en-US" dirty="0"/>
              <a:t>The ‘Click-Track.’</a:t>
            </a:r>
          </a:p>
          <a:p>
            <a:pPr lvl="0"/>
            <a:r>
              <a:rPr lang="en-US" dirty="0"/>
              <a:t>The ‘Double-Track.’</a:t>
            </a:r>
          </a:p>
          <a:p>
            <a:pPr marL="0" indent="0">
              <a:buNone/>
            </a:pPr>
            <a:endParaRPr lang="en-US" dirty="0"/>
          </a:p>
          <a:p>
            <a:endParaRPr lang="en-US" dirty="0"/>
          </a:p>
          <a:p>
            <a:pPr lvl="0"/>
            <a:endParaRPr lang="en-US" dirty="0"/>
          </a:p>
        </p:txBody>
      </p:sp>
    </p:spTree>
    <p:extLst>
      <p:ext uri="{BB962C8B-B14F-4D97-AF65-F5344CB8AC3E}">
        <p14:creationId xmlns:p14="http://schemas.microsoft.com/office/powerpoint/2010/main" val="55419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Innovation</a:t>
            </a:r>
          </a:p>
        </p:txBody>
      </p:sp>
      <p:sp>
        <p:nvSpPr>
          <p:cNvPr id="14" name="Content Placeholder 13"/>
          <p:cNvSpPr>
            <a:spLocks noGrp="1"/>
          </p:cNvSpPr>
          <p:nvPr>
            <p:ph idx="1"/>
          </p:nvPr>
        </p:nvSpPr>
        <p:spPr>
          <a:xfrm>
            <a:off x="838200" y="1749972"/>
            <a:ext cx="10515600" cy="4474288"/>
          </a:xfrm>
        </p:spPr>
        <p:txBody>
          <a:bodyPr/>
          <a:lstStyle/>
          <a:p>
            <a:pPr lvl="0"/>
            <a:r>
              <a:rPr lang="en-US" dirty="0"/>
              <a:t>Steiner was cheap.</a:t>
            </a:r>
          </a:p>
          <a:p>
            <a:pPr lvl="0"/>
            <a:r>
              <a:rPr lang="en-US" dirty="0"/>
              <a:t>The ‘Click-Track.’</a:t>
            </a:r>
          </a:p>
          <a:p>
            <a:pPr lvl="0"/>
            <a:r>
              <a:rPr lang="en-US" dirty="0"/>
              <a:t>The ‘Double-Track.’</a:t>
            </a:r>
          </a:p>
          <a:p>
            <a:pPr lvl="0"/>
            <a:r>
              <a:rPr lang="en-US" dirty="0"/>
              <a:t>David</a:t>
            </a:r>
          </a:p>
          <a:p>
            <a:pPr marL="0" indent="0">
              <a:buNone/>
            </a:pPr>
            <a:endParaRPr lang="en-US" dirty="0"/>
          </a:p>
          <a:p>
            <a:endParaRPr lang="en-US" dirty="0"/>
          </a:p>
          <a:p>
            <a:pPr lvl="0"/>
            <a:endParaRPr lang="en-US" dirty="0"/>
          </a:p>
        </p:txBody>
      </p:sp>
    </p:spTree>
    <p:extLst>
      <p:ext uri="{BB962C8B-B14F-4D97-AF65-F5344CB8AC3E}">
        <p14:creationId xmlns:p14="http://schemas.microsoft.com/office/powerpoint/2010/main" val="90918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Innovation</a:t>
            </a:r>
          </a:p>
        </p:txBody>
      </p:sp>
      <p:sp>
        <p:nvSpPr>
          <p:cNvPr id="14" name="Content Placeholder 13"/>
          <p:cNvSpPr>
            <a:spLocks noGrp="1"/>
          </p:cNvSpPr>
          <p:nvPr>
            <p:ph idx="1"/>
          </p:nvPr>
        </p:nvSpPr>
        <p:spPr>
          <a:xfrm>
            <a:off x="838200" y="1749972"/>
            <a:ext cx="10515600" cy="4474288"/>
          </a:xfrm>
        </p:spPr>
        <p:txBody>
          <a:bodyPr/>
          <a:lstStyle/>
          <a:p>
            <a:pPr lvl="0"/>
            <a:r>
              <a:rPr lang="en-US" dirty="0"/>
              <a:t>Steiner was cheap.</a:t>
            </a:r>
          </a:p>
          <a:p>
            <a:pPr lvl="0"/>
            <a:r>
              <a:rPr lang="en-US" dirty="0"/>
              <a:t>The ‘Click-Track.’</a:t>
            </a:r>
          </a:p>
          <a:p>
            <a:pPr lvl="0"/>
            <a:r>
              <a:rPr lang="en-US" dirty="0"/>
              <a:t>The ‘Double-Track.’</a:t>
            </a:r>
          </a:p>
          <a:p>
            <a:pPr lvl="0"/>
            <a:r>
              <a:rPr lang="en-US" dirty="0"/>
              <a:t>David</a:t>
            </a:r>
          </a:p>
          <a:p>
            <a:pPr lvl="0"/>
            <a:r>
              <a:rPr lang="en-US" dirty="0"/>
              <a:t>O.</a:t>
            </a:r>
          </a:p>
          <a:p>
            <a:pPr marL="0" indent="0">
              <a:buNone/>
            </a:pPr>
            <a:endParaRPr lang="en-US" dirty="0"/>
          </a:p>
          <a:p>
            <a:endParaRPr lang="en-US" dirty="0"/>
          </a:p>
          <a:p>
            <a:pPr lvl="0"/>
            <a:endParaRPr lang="en-US" dirty="0"/>
          </a:p>
        </p:txBody>
      </p:sp>
    </p:spTree>
    <p:extLst>
      <p:ext uri="{BB962C8B-B14F-4D97-AF65-F5344CB8AC3E}">
        <p14:creationId xmlns:p14="http://schemas.microsoft.com/office/powerpoint/2010/main" val="100703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Innovation</a:t>
            </a:r>
          </a:p>
        </p:txBody>
      </p:sp>
      <p:sp>
        <p:nvSpPr>
          <p:cNvPr id="14" name="Content Placeholder 13"/>
          <p:cNvSpPr>
            <a:spLocks noGrp="1"/>
          </p:cNvSpPr>
          <p:nvPr>
            <p:ph idx="1"/>
          </p:nvPr>
        </p:nvSpPr>
        <p:spPr>
          <a:xfrm>
            <a:off x="838200" y="1749972"/>
            <a:ext cx="10515600" cy="4474288"/>
          </a:xfrm>
        </p:spPr>
        <p:txBody>
          <a:bodyPr/>
          <a:lstStyle/>
          <a:p>
            <a:pPr lvl="0"/>
            <a:r>
              <a:rPr lang="en-US" dirty="0"/>
              <a:t>Steiner was cheap.</a:t>
            </a:r>
          </a:p>
          <a:p>
            <a:pPr lvl="0"/>
            <a:r>
              <a:rPr lang="en-US" dirty="0"/>
              <a:t>The ‘Click-Track.’</a:t>
            </a:r>
          </a:p>
          <a:p>
            <a:pPr lvl="0"/>
            <a:r>
              <a:rPr lang="en-US" dirty="0"/>
              <a:t>The ‘Double-Track.’</a:t>
            </a:r>
          </a:p>
          <a:p>
            <a:pPr lvl="0"/>
            <a:r>
              <a:rPr lang="en-US" dirty="0"/>
              <a:t>David</a:t>
            </a:r>
          </a:p>
          <a:p>
            <a:pPr lvl="0"/>
            <a:r>
              <a:rPr lang="en-US" dirty="0"/>
              <a:t>O.</a:t>
            </a:r>
          </a:p>
          <a:p>
            <a:pPr lvl="0"/>
            <a:r>
              <a:rPr lang="en-US" dirty="0"/>
              <a:t>Selznick!</a:t>
            </a:r>
          </a:p>
          <a:p>
            <a:pPr marL="0" indent="0">
              <a:buNone/>
            </a:pPr>
            <a:endParaRPr lang="en-US" dirty="0"/>
          </a:p>
          <a:p>
            <a:endParaRPr lang="en-US" dirty="0"/>
          </a:p>
          <a:p>
            <a:pPr lvl="0"/>
            <a:endParaRPr lang="en-US" dirty="0"/>
          </a:p>
        </p:txBody>
      </p:sp>
    </p:spTree>
    <p:extLst>
      <p:ext uri="{BB962C8B-B14F-4D97-AF65-F5344CB8AC3E}">
        <p14:creationId xmlns:p14="http://schemas.microsoft.com/office/powerpoint/2010/main" val="337145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Max Steiner</a:t>
            </a:r>
          </a:p>
        </p:txBody>
      </p:sp>
      <p:sp>
        <p:nvSpPr>
          <p:cNvPr id="3" name="Subtitle 2"/>
          <p:cNvSpPr>
            <a:spLocks noGrp="1"/>
          </p:cNvSpPr>
          <p:nvPr>
            <p:ph type="subTitle" idx="1"/>
          </p:nvPr>
        </p:nvSpPr>
        <p:spPr/>
        <p:txBody>
          <a:bodyPr/>
          <a:lstStyle/>
          <a:p>
            <a:r>
              <a:rPr lang="en-US" dirty="0"/>
              <a:t>The Road to King Kong</a:t>
            </a:r>
          </a:p>
          <a:p>
            <a:r>
              <a:rPr lang="en-US" dirty="0"/>
              <a:t>The Rise of Max Steiner 1930-1933</a:t>
            </a:r>
          </a:p>
        </p:txBody>
      </p:sp>
      <p:pic>
        <p:nvPicPr>
          <p:cNvPr id="5" name="Picture 4">
            <a:extLst>
              <a:ext uri="{FF2B5EF4-FFF2-40B4-BE49-F238E27FC236}">
                <a16:creationId xmlns:a16="http://schemas.microsoft.com/office/drawing/2014/main" id="{9EEF1754-E8F2-48C5-A622-F2E47912B912}"/>
              </a:ext>
            </a:extLst>
          </p:cNvPr>
          <p:cNvPicPr>
            <a:picLocks noChangeAspect="1"/>
          </p:cNvPicPr>
          <p:nvPr/>
        </p:nvPicPr>
        <p:blipFill>
          <a:blip r:embed="rId3"/>
          <a:stretch>
            <a:fillRect/>
          </a:stretch>
        </p:blipFill>
        <p:spPr>
          <a:xfrm>
            <a:off x="9744075" y="2157412"/>
            <a:ext cx="1847850" cy="2543175"/>
          </a:xfrm>
          <a:prstGeom prst="rect">
            <a:avLst/>
          </a:prstGeom>
        </p:spPr>
      </p:pic>
    </p:spTree>
    <p:extLst>
      <p:ext uri="{BB962C8B-B14F-4D97-AF65-F5344CB8AC3E}">
        <p14:creationId xmlns:p14="http://schemas.microsoft.com/office/powerpoint/2010/main" val="165065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Innovation</a:t>
            </a:r>
          </a:p>
        </p:txBody>
      </p:sp>
      <p:sp>
        <p:nvSpPr>
          <p:cNvPr id="14" name="Content Placeholder 13"/>
          <p:cNvSpPr>
            <a:spLocks noGrp="1"/>
          </p:cNvSpPr>
          <p:nvPr>
            <p:ph idx="1"/>
          </p:nvPr>
        </p:nvSpPr>
        <p:spPr>
          <a:xfrm>
            <a:off x="838200" y="1749972"/>
            <a:ext cx="10515600" cy="4474288"/>
          </a:xfrm>
        </p:spPr>
        <p:txBody>
          <a:bodyPr/>
          <a:lstStyle/>
          <a:p>
            <a:pPr lvl="0"/>
            <a:r>
              <a:rPr lang="en-US" dirty="0"/>
              <a:t>Steiner was cheap.</a:t>
            </a:r>
          </a:p>
          <a:p>
            <a:pPr lvl="0"/>
            <a:r>
              <a:rPr lang="en-US" dirty="0"/>
              <a:t>The ‘Click-Track.’</a:t>
            </a:r>
          </a:p>
          <a:p>
            <a:pPr lvl="0"/>
            <a:r>
              <a:rPr lang="en-US" dirty="0"/>
              <a:t>The ‘Double-Track.’</a:t>
            </a:r>
          </a:p>
          <a:p>
            <a:pPr lvl="0"/>
            <a:r>
              <a:rPr lang="en-US" dirty="0"/>
              <a:t>David</a:t>
            </a:r>
          </a:p>
          <a:p>
            <a:pPr lvl="0"/>
            <a:r>
              <a:rPr lang="en-US" dirty="0"/>
              <a:t>O.</a:t>
            </a:r>
          </a:p>
          <a:p>
            <a:pPr lvl="0"/>
            <a:r>
              <a:rPr lang="en-US" dirty="0"/>
              <a:t>Selznick!</a:t>
            </a:r>
          </a:p>
          <a:p>
            <a:pPr lvl="0"/>
            <a:r>
              <a:rPr lang="en-US" dirty="0"/>
              <a:t>A true ‘genius.’</a:t>
            </a:r>
          </a:p>
          <a:p>
            <a:pPr marL="0" indent="0">
              <a:buNone/>
            </a:pPr>
            <a:endParaRPr lang="en-US" dirty="0"/>
          </a:p>
          <a:p>
            <a:endParaRPr lang="en-US" dirty="0"/>
          </a:p>
          <a:p>
            <a:pPr lvl="0"/>
            <a:endParaRPr lang="en-US" dirty="0"/>
          </a:p>
        </p:txBody>
      </p:sp>
    </p:spTree>
    <p:extLst>
      <p:ext uri="{BB962C8B-B14F-4D97-AF65-F5344CB8AC3E}">
        <p14:creationId xmlns:p14="http://schemas.microsoft.com/office/powerpoint/2010/main" val="71463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dirty="0"/>
              <a:t>Double </a:t>
            </a:r>
            <a:r>
              <a:rPr lang="en-US"/>
              <a:t>Happy Birthday!</a:t>
            </a:r>
            <a:endParaRPr lang="en-US" dirty="0"/>
          </a:p>
          <a:p>
            <a:endParaRPr lang="en-US" dirty="0"/>
          </a:p>
          <a:p>
            <a:pPr lvl="0"/>
            <a:endParaRPr lang="en-US" dirty="0"/>
          </a:p>
        </p:txBody>
      </p:sp>
    </p:spTree>
    <p:extLst>
      <p:ext uri="{BB962C8B-B14F-4D97-AF65-F5344CB8AC3E}">
        <p14:creationId xmlns:p14="http://schemas.microsoft.com/office/powerpoint/2010/main" val="342327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dirty="0"/>
              <a:t>Double Happy Birthday!</a:t>
            </a:r>
          </a:p>
          <a:p>
            <a:r>
              <a:rPr lang="en-US" dirty="0"/>
              <a:t>Symphony of Selznick &amp; Steiner.</a:t>
            </a:r>
          </a:p>
          <a:p>
            <a:pPr lvl="0"/>
            <a:endParaRPr lang="en-US" dirty="0"/>
          </a:p>
        </p:txBody>
      </p:sp>
    </p:spTree>
    <p:extLst>
      <p:ext uri="{BB962C8B-B14F-4D97-AF65-F5344CB8AC3E}">
        <p14:creationId xmlns:p14="http://schemas.microsoft.com/office/powerpoint/2010/main" val="225824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dirty="0"/>
              <a:t>Double Happy Birthday!</a:t>
            </a:r>
          </a:p>
          <a:p>
            <a:r>
              <a:rPr lang="en-US" dirty="0"/>
              <a:t>Symphony of Selznick &amp; Steiner.</a:t>
            </a:r>
          </a:p>
          <a:p>
            <a:r>
              <a:rPr lang="en-US" dirty="0"/>
              <a:t>A New Language.</a:t>
            </a:r>
          </a:p>
          <a:p>
            <a:endParaRPr lang="en-US" dirty="0"/>
          </a:p>
          <a:p>
            <a:pPr lvl="0"/>
            <a:endParaRPr lang="en-US" dirty="0"/>
          </a:p>
        </p:txBody>
      </p:sp>
    </p:spTree>
    <p:extLst>
      <p:ext uri="{BB962C8B-B14F-4D97-AF65-F5344CB8AC3E}">
        <p14:creationId xmlns:p14="http://schemas.microsoft.com/office/powerpoint/2010/main" val="300689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dirty="0"/>
              <a:t>Double Happy Birthday!</a:t>
            </a:r>
          </a:p>
          <a:p>
            <a:r>
              <a:rPr lang="en-US" dirty="0"/>
              <a:t>Symphony of Selznick &amp; Steiner.</a:t>
            </a:r>
          </a:p>
          <a:p>
            <a:r>
              <a:rPr lang="en-US" dirty="0"/>
              <a:t>A New Language.</a:t>
            </a:r>
          </a:p>
          <a:p>
            <a:endParaRPr lang="en-US" dirty="0"/>
          </a:p>
          <a:p>
            <a:pPr lvl="0"/>
            <a:endParaRPr lang="en-US" dirty="0"/>
          </a:p>
        </p:txBody>
      </p:sp>
      <p:pic>
        <p:nvPicPr>
          <p:cNvPr id="3" name="Picture 2" descr="Max Steiner - Symphony of Six Million (RKO, 1932)">
            <a:extLst>
              <a:ext uri="{FF2B5EF4-FFF2-40B4-BE49-F238E27FC236}">
                <a16:creationId xmlns:a16="http://schemas.microsoft.com/office/drawing/2014/main" id="{C23BD5D7-5AF5-48CC-BC25-D9CD5C67C402}"/>
              </a:ext>
            </a:extLst>
          </p:cNvPr>
          <p:cNvPicPr>
            <a:picLocks noChangeAspect="1"/>
          </p:cNvPicPr>
          <p:nvPr/>
        </p:nvPicPr>
        <p:blipFill>
          <a:blip r:embed="rId3"/>
          <a:stretch>
            <a:fillRect/>
          </a:stretch>
        </p:blipFill>
        <p:spPr>
          <a:xfrm>
            <a:off x="1872062" y="3429000"/>
            <a:ext cx="7568199" cy="2255525"/>
          </a:xfrm>
          <a:prstGeom prst="rect">
            <a:avLst/>
          </a:prstGeom>
        </p:spPr>
      </p:pic>
    </p:spTree>
    <p:extLst>
      <p:ext uri="{BB962C8B-B14F-4D97-AF65-F5344CB8AC3E}">
        <p14:creationId xmlns:p14="http://schemas.microsoft.com/office/powerpoint/2010/main" val="421381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dirty="0"/>
              <a:t>Double Happy Birthday!</a:t>
            </a:r>
          </a:p>
          <a:p>
            <a:r>
              <a:rPr lang="en-US" dirty="0"/>
              <a:t>Symphony of Selznick &amp; Steiner.</a:t>
            </a:r>
          </a:p>
          <a:p>
            <a:r>
              <a:rPr lang="en-US" dirty="0"/>
              <a:t>A New Language.</a:t>
            </a:r>
          </a:p>
          <a:p>
            <a:r>
              <a:rPr lang="en-US" dirty="0"/>
              <a:t>Listen Up!</a:t>
            </a:r>
          </a:p>
          <a:p>
            <a:endParaRPr lang="en-US" dirty="0"/>
          </a:p>
          <a:p>
            <a:pPr lvl="0"/>
            <a:endParaRPr lang="en-US" dirty="0"/>
          </a:p>
        </p:txBody>
      </p:sp>
    </p:spTree>
    <p:extLst>
      <p:ext uri="{BB962C8B-B14F-4D97-AF65-F5344CB8AC3E}">
        <p14:creationId xmlns:p14="http://schemas.microsoft.com/office/powerpoint/2010/main" val="177378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dirty="0"/>
              <a:t>Double Happy Birthday!</a:t>
            </a:r>
          </a:p>
          <a:p>
            <a:r>
              <a:rPr lang="en-US" dirty="0"/>
              <a:t>Symphony of Selznick &amp; Steiner.</a:t>
            </a:r>
          </a:p>
          <a:p>
            <a:r>
              <a:rPr lang="en-US" dirty="0"/>
              <a:t>A New Language.</a:t>
            </a:r>
          </a:p>
          <a:p>
            <a:r>
              <a:rPr lang="en-US" dirty="0"/>
              <a:t>Listen Up!</a:t>
            </a:r>
          </a:p>
          <a:p>
            <a:r>
              <a:rPr lang="en-US" i="1" dirty="0"/>
              <a:t>Bird of Paradise </a:t>
            </a:r>
            <a:r>
              <a:rPr lang="en-US" dirty="0"/>
              <a:t>(RKO, 1932).</a:t>
            </a:r>
            <a:endParaRPr lang="en-US" i="1" dirty="0"/>
          </a:p>
          <a:p>
            <a:endParaRPr lang="en-US" dirty="0"/>
          </a:p>
          <a:p>
            <a:pPr lvl="0"/>
            <a:endParaRPr lang="en-US" dirty="0"/>
          </a:p>
        </p:txBody>
      </p:sp>
    </p:spTree>
    <p:extLst>
      <p:ext uri="{BB962C8B-B14F-4D97-AF65-F5344CB8AC3E}">
        <p14:creationId xmlns:p14="http://schemas.microsoft.com/office/powerpoint/2010/main" val="253370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dirty="0"/>
              <a:t>Double Happy Birthday!</a:t>
            </a:r>
          </a:p>
          <a:p>
            <a:r>
              <a:rPr lang="en-US" dirty="0"/>
              <a:t>Symphony of Selznick &amp; Steiner.</a:t>
            </a:r>
          </a:p>
          <a:p>
            <a:r>
              <a:rPr lang="en-US" dirty="0"/>
              <a:t>A New Language.</a:t>
            </a:r>
          </a:p>
          <a:p>
            <a:r>
              <a:rPr lang="en-US" dirty="0"/>
              <a:t>Listen Up!</a:t>
            </a:r>
          </a:p>
          <a:p>
            <a:r>
              <a:rPr lang="en-US" i="1" dirty="0"/>
              <a:t>Bird of Paradise </a:t>
            </a:r>
            <a:r>
              <a:rPr lang="en-US" dirty="0"/>
              <a:t>(RKO, 1932).</a:t>
            </a:r>
          </a:p>
          <a:p>
            <a:r>
              <a:rPr lang="en-US" dirty="0"/>
              <a:t>Thematic drill.</a:t>
            </a:r>
          </a:p>
          <a:p>
            <a:endParaRPr lang="en-US" dirty="0"/>
          </a:p>
          <a:p>
            <a:pPr lvl="0"/>
            <a:endParaRPr lang="en-US" dirty="0"/>
          </a:p>
        </p:txBody>
      </p:sp>
    </p:spTree>
    <p:extLst>
      <p:ext uri="{BB962C8B-B14F-4D97-AF65-F5344CB8AC3E}">
        <p14:creationId xmlns:p14="http://schemas.microsoft.com/office/powerpoint/2010/main" val="157131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dirty="0"/>
              <a:t>Double Happy Birthday!</a:t>
            </a:r>
          </a:p>
          <a:p>
            <a:r>
              <a:rPr lang="en-US" dirty="0"/>
              <a:t>Symphony of Selznick &amp; Steiner.</a:t>
            </a:r>
          </a:p>
          <a:p>
            <a:r>
              <a:rPr lang="en-US" dirty="0"/>
              <a:t>A New Language.</a:t>
            </a:r>
          </a:p>
          <a:p>
            <a:r>
              <a:rPr lang="en-US" dirty="0"/>
              <a:t>Listen Up!</a:t>
            </a:r>
          </a:p>
          <a:p>
            <a:r>
              <a:rPr lang="en-US" i="1" dirty="0"/>
              <a:t>Bird of Paradise </a:t>
            </a:r>
            <a:r>
              <a:rPr lang="en-US" dirty="0"/>
              <a:t>(RKO, 1932).</a:t>
            </a:r>
          </a:p>
          <a:p>
            <a:r>
              <a:rPr lang="en-US" dirty="0"/>
              <a:t>Thematic drill.</a:t>
            </a:r>
          </a:p>
          <a:p>
            <a:endParaRPr lang="en-US" dirty="0"/>
          </a:p>
          <a:p>
            <a:pPr lvl="0"/>
            <a:endParaRPr lang="en-US" dirty="0"/>
          </a:p>
        </p:txBody>
      </p:sp>
      <p:pic>
        <p:nvPicPr>
          <p:cNvPr id="2" name="Bird of Paradise Main Title First Theme">
            <a:hlinkClick r:id="" action="ppaction://media"/>
            <a:extLst>
              <a:ext uri="{FF2B5EF4-FFF2-40B4-BE49-F238E27FC236}">
                <a16:creationId xmlns:a16="http://schemas.microsoft.com/office/drawing/2014/main" id="{A91689E8-35EA-4990-A3E5-01E595D004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68758" y="3020671"/>
            <a:ext cx="3461916" cy="2596437"/>
          </a:xfrm>
          <a:prstGeom prst="rect">
            <a:avLst/>
          </a:prstGeom>
        </p:spPr>
      </p:pic>
    </p:spTree>
    <p:extLst>
      <p:ext uri="{BB962C8B-B14F-4D97-AF65-F5344CB8AC3E}">
        <p14:creationId xmlns:p14="http://schemas.microsoft.com/office/powerpoint/2010/main" val="248117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dirty="0"/>
              <a:t>Double Happy Birthday!</a:t>
            </a:r>
          </a:p>
          <a:p>
            <a:r>
              <a:rPr lang="en-US" dirty="0"/>
              <a:t>Symphony of Selznick &amp; Steiner.</a:t>
            </a:r>
          </a:p>
          <a:p>
            <a:r>
              <a:rPr lang="en-US" dirty="0"/>
              <a:t>A New Language.</a:t>
            </a:r>
          </a:p>
          <a:p>
            <a:r>
              <a:rPr lang="en-US" dirty="0"/>
              <a:t>Listen Up!</a:t>
            </a:r>
          </a:p>
          <a:p>
            <a:r>
              <a:rPr lang="en-US" i="1" dirty="0"/>
              <a:t>Bird of Paradise </a:t>
            </a:r>
            <a:r>
              <a:rPr lang="en-US" dirty="0"/>
              <a:t>(RKO, 1932).</a:t>
            </a:r>
          </a:p>
          <a:p>
            <a:r>
              <a:rPr lang="en-US" dirty="0"/>
              <a:t>Thematic drill.</a:t>
            </a:r>
          </a:p>
          <a:p>
            <a:r>
              <a:rPr lang="en-US" dirty="0"/>
              <a:t>Radio Ga </a:t>
            </a:r>
            <a:r>
              <a:rPr lang="en-US" dirty="0" err="1"/>
              <a:t>Ga</a:t>
            </a:r>
            <a:r>
              <a:rPr lang="en-US" dirty="0"/>
              <a:t>.</a:t>
            </a:r>
          </a:p>
          <a:p>
            <a:endParaRPr lang="en-US" dirty="0"/>
          </a:p>
          <a:p>
            <a:pPr lvl="0"/>
            <a:endParaRPr lang="en-US" dirty="0"/>
          </a:p>
        </p:txBody>
      </p:sp>
    </p:spTree>
    <p:extLst>
      <p:ext uri="{BB962C8B-B14F-4D97-AF65-F5344CB8AC3E}">
        <p14:creationId xmlns:p14="http://schemas.microsoft.com/office/powerpoint/2010/main" val="105871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ctr"/>
            <a:r>
              <a:rPr lang="en-US" dirty="0"/>
              <a:t>The Road to RKO Radio</a:t>
            </a:r>
          </a:p>
        </p:txBody>
      </p:sp>
      <p:sp>
        <p:nvSpPr>
          <p:cNvPr id="14" name="Content Placeholder 13"/>
          <p:cNvSpPr>
            <a:spLocks noGrp="1"/>
          </p:cNvSpPr>
          <p:nvPr>
            <p:ph idx="1"/>
          </p:nvPr>
        </p:nvSpPr>
        <p:spPr>
          <a:xfrm>
            <a:off x="838200" y="1749972"/>
            <a:ext cx="10515600" cy="4474288"/>
          </a:xfrm>
        </p:spPr>
        <p:txBody>
          <a:bodyPr/>
          <a:lstStyle/>
          <a:p>
            <a:pPr lvl="0"/>
            <a:r>
              <a:rPr lang="en-US" dirty="0"/>
              <a:t>Harry Tierney approaches Steiner.</a:t>
            </a:r>
          </a:p>
          <a:p>
            <a:pPr lvl="0"/>
            <a:endParaRPr lang="en-US" dirty="0"/>
          </a:p>
        </p:txBody>
      </p:sp>
    </p:spTree>
    <p:extLst>
      <p:ext uri="{BB962C8B-B14F-4D97-AF65-F5344CB8AC3E}">
        <p14:creationId xmlns:p14="http://schemas.microsoft.com/office/powerpoint/2010/main" val="49949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dirty="0"/>
              <a:t>Double Happy Birthday!</a:t>
            </a:r>
          </a:p>
          <a:p>
            <a:r>
              <a:rPr lang="en-US" dirty="0"/>
              <a:t>Symphony of Selznick &amp; Steiner.</a:t>
            </a:r>
          </a:p>
          <a:p>
            <a:r>
              <a:rPr lang="en-US" dirty="0"/>
              <a:t>A New Language.</a:t>
            </a:r>
          </a:p>
          <a:p>
            <a:r>
              <a:rPr lang="en-US" dirty="0"/>
              <a:t>Listen Up!</a:t>
            </a:r>
          </a:p>
          <a:p>
            <a:r>
              <a:rPr lang="en-US" i="1" dirty="0"/>
              <a:t>Bird of Paradise </a:t>
            </a:r>
            <a:r>
              <a:rPr lang="en-US" dirty="0"/>
              <a:t>(RKO, 1932).</a:t>
            </a:r>
          </a:p>
          <a:p>
            <a:r>
              <a:rPr lang="en-US" dirty="0"/>
              <a:t>Thematic drill.</a:t>
            </a:r>
          </a:p>
          <a:p>
            <a:r>
              <a:rPr lang="en-US" dirty="0"/>
              <a:t>Radio Ga </a:t>
            </a:r>
            <a:r>
              <a:rPr lang="en-US" dirty="0" err="1"/>
              <a:t>Ga</a:t>
            </a:r>
            <a:r>
              <a:rPr lang="en-US" dirty="0"/>
              <a:t>.</a:t>
            </a:r>
          </a:p>
          <a:p>
            <a:r>
              <a:rPr lang="en-US" dirty="0"/>
              <a:t>But There’s More…</a:t>
            </a:r>
          </a:p>
          <a:p>
            <a:endParaRPr lang="en-US" dirty="0"/>
          </a:p>
          <a:p>
            <a:pPr lvl="0"/>
            <a:endParaRPr lang="en-US" dirty="0"/>
          </a:p>
        </p:txBody>
      </p:sp>
    </p:spTree>
    <p:extLst>
      <p:ext uri="{BB962C8B-B14F-4D97-AF65-F5344CB8AC3E}">
        <p14:creationId xmlns:p14="http://schemas.microsoft.com/office/powerpoint/2010/main" val="216106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i="1" dirty="0"/>
              <a:t>The Most Dangerous Game </a:t>
            </a:r>
            <a:r>
              <a:rPr lang="en-US" dirty="0"/>
              <a:t>(RKO, 1932)</a:t>
            </a:r>
            <a:endParaRPr lang="en-US" i="1" dirty="0"/>
          </a:p>
          <a:p>
            <a:endParaRPr lang="en-US" dirty="0"/>
          </a:p>
          <a:p>
            <a:pPr lvl="0"/>
            <a:endParaRPr lang="en-US" dirty="0"/>
          </a:p>
        </p:txBody>
      </p:sp>
    </p:spTree>
    <p:extLst>
      <p:ext uri="{BB962C8B-B14F-4D97-AF65-F5344CB8AC3E}">
        <p14:creationId xmlns:p14="http://schemas.microsoft.com/office/powerpoint/2010/main" val="378216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i="1" dirty="0"/>
              <a:t>The Most Dangerous Game </a:t>
            </a:r>
            <a:r>
              <a:rPr lang="en-US" dirty="0"/>
              <a:t>(RKO, 1932)</a:t>
            </a:r>
          </a:p>
          <a:p>
            <a:r>
              <a:rPr lang="en-US" dirty="0"/>
              <a:t>More Than Meets the Eyeballs.</a:t>
            </a:r>
          </a:p>
          <a:p>
            <a:endParaRPr lang="en-US" dirty="0"/>
          </a:p>
          <a:p>
            <a:pPr lvl="0"/>
            <a:endParaRPr lang="en-US" dirty="0"/>
          </a:p>
        </p:txBody>
      </p:sp>
    </p:spTree>
    <p:extLst>
      <p:ext uri="{BB962C8B-B14F-4D97-AF65-F5344CB8AC3E}">
        <p14:creationId xmlns:p14="http://schemas.microsoft.com/office/powerpoint/2010/main" val="293124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i="1" dirty="0"/>
              <a:t>The Most Dangerous Game </a:t>
            </a:r>
            <a:r>
              <a:rPr lang="en-US" dirty="0"/>
              <a:t>(RKO, 1932)</a:t>
            </a:r>
          </a:p>
          <a:p>
            <a:r>
              <a:rPr lang="en-US" dirty="0"/>
              <a:t>More Than Meets the Eyeballs.</a:t>
            </a:r>
          </a:p>
          <a:p>
            <a:r>
              <a:rPr lang="en-US" dirty="0"/>
              <a:t>Back on Bored Ship?</a:t>
            </a:r>
          </a:p>
          <a:p>
            <a:endParaRPr lang="en-US" dirty="0"/>
          </a:p>
          <a:p>
            <a:pPr lvl="0"/>
            <a:endParaRPr lang="en-US" dirty="0"/>
          </a:p>
        </p:txBody>
      </p:sp>
    </p:spTree>
    <p:extLst>
      <p:ext uri="{BB962C8B-B14F-4D97-AF65-F5344CB8AC3E}">
        <p14:creationId xmlns:p14="http://schemas.microsoft.com/office/powerpoint/2010/main" val="111188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i="1" dirty="0"/>
              <a:t>The Most Dangerous Game </a:t>
            </a:r>
            <a:r>
              <a:rPr lang="en-US" dirty="0"/>
              <a:t>(RKO, 1932)</a:t>
            </a:r>
          </a:p>
          <a:p>
            <a:r>
              <a:rPr lang="en-US" dirty="0"/>
              <a:t>More Than Meets the Eyeballs.</a:t>
            </a:r>
          </a:p>
          <a:p>
            <a:r>
              <a:rPr lang="en-US" dirty="0"/>
              <a:t>Back on Bored Ship?</a:t>
            </a:r>
          </a:p>
          <a:p>
            <a:r>
              <a:rPr lang="en-US" dirty="0"/>
              <a:t>In for a Penny, in for a Hound.</a:t>
            </a:r>
          </a:p>
          <a:p>
            <a:endParaRPr lang="en-US" dirty="0"/>
          </a:p>
          <a:p>
            <a:endParaRPr lang="en-US" dirty="0"/>
          </a:p>
          <a:p>
            <a:pPr lvl="0"/>
            <a:endParaRPr lang="en-US" dirty="0"/>
          </a:p>
        </p:txBody>
      </p:sp>
    </p:spTree>
    <p:extLst>
      <p:ext uri="{BB962C8B-B14F-4D97-AF65-F5344CB8AC3E}">
        <p14:creationId xmlns:p14="http://schemas.microsoft.com/office/powerpoint/2010/main" val="186643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i="1" dirty="0"/>
              <a:t>The Most Dangerous Game </a:t>
            </a:r>
            <a:r>
              <a:rPr lang="en-US" dirty="0"/>
              <a:t>(RKO, 1932)</a:t>
            </a:r>
          </a:p>
          <a:p>
            <a:r>
              <a:rPr lang="en-US" dirty="0"/>
              <a:t>More Than Meets the Eyeballs.</a:t>
            </a:r>
          </a:p>
          <a:p>
            <a:r>
              <a:rPr lang="en-US" dirty="0"/>
              <a:t>Back on Bored Ship?</a:t>
            </a:r>
          </a:p>
          <a:p>
            <a:r>
              <a:rPr lang="en-US" dirty="0"/>
              <a:t>In for a Penny, in for a Hound.</a:t>
            </a:r>
          </a:p>
          <a:p>
            <a:r>
              <a:rPr lang="en-US" dirty="0"/>
              <a:t>The Most Dangerous King Kong</a:t>
            </a:r>
          </a:p>
          <a:p>
            <a:endParaRPr lang="en-US" dirty="0"/>
          </a:p>
          <a:p>
            <a:endParaRPr lang="en-US" dirty="0"/>
          </a:p>
          <a:p>
            <a:pPr lvl="0"/>
            <a:endParaRPr lang="en-US" dirty="0"/>
          </a:p>
        </p:txBody>
      </p:sp>
    </p:spTree>
    <p:extLst>
      <p:ext uri="{BB962C8B-B14F-4D97-AF65-F5344CB8AC3E}">
        <p14:creationId xmlns:p14="http://schemas.microsoft.com/office/powerpoint/2010/main" val="349045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i="1" dirty="0"/>
              <a:t>The Most Dangerous Game </a:t>
            </a:r>
            <a:r>
              <a:rPr lang="en-US" dirty="0"/>
              <a:t>(RKO, 1932)</a:t>
            </a:r>
          </a:p>
          <a:p>
            <a:r>
              <a:rPr lang="en-US" dirty="0"/>
              <a:t>More Than Meets the Eyeballs.</a:t>
            </a:r>
          </a:p>
          <a:p>
            <a:r>
              <a:rPr lang="en-US" dirty="0"/>
              <a:t>Back on Bored Ship?</a:t>
            </a:r>
          </a:p>
          <a:p>
            <a:r>
              <a:rPr lang="en-US" dirty="0"/>
              <a:t>In for a Penny, in for a Hound.</a:t>
            </a:r>
          </a:p>
          <a:p>
            <a:r>
              <a:rPr lang="en-US" dirty="0"/>
              <a:t>The Most Dangerous King Kong.</a:t>
            </a:r>
          </a:p>
          <a:p>
            <a:r>
              <a:rPr lang="en-US" dirty="0"/>
              <a:t>Money For Something.</a:t>
            </a:r>
          </a:p>
          <a:p>
            <a:endParaRPr lang="en-US" dirty="0"/>
          </a:p>
          <a:p>
            <a:endParaRPr lang="en-US" dirty="0"/>
          </a:p>
          <a:p>
            <a:endParaRPr lang="en-US" dirty="0"/>
          </a:p>
          <a:p>
            <a:pPr lvl="0"/>
            <a:endParaRPr lang="en-US" dirty="0"/>
          </a:p>
        </p:txBody>
      </p:sp>
    </p:spTree>
    <p:extLst>
      <p:ext uri="{BB962C8B-B14F-4D97-AF65-F5344CB8AC3E}">
        <p14:creationId xmlns:p14="http://schemas.microsoft.com/office/powerpoint/2010/main" val="124146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i="1" dirty="0"/>
              <a:t>The Most Dangerous Game </a:t>
            </a:r>
            <a:r>
              <a:rPr lang="en-US" dirty="0"/>
              <a:t>(RKO, 1932)</a:t>
            </a:r>
          </a:p>
          <a:p>
            <a:r>
              <a:rPr lang="en-US" dirty="0"/>
              <a:t>More Than Meets the Eyeballs.</a:t>
            </a:r>
          </a:p>
          <a:p>
            <a:r>
              <a:rPr lang="en-US" dirty="0"/>
              <a:t>Back on Bored Ship?</a:t>
            </a:r>
          </a:p>
          <a:p>
            <a:r>
              <a:rPr lang="en-US" dirty="0"/>
              <a:t>In for a Penny, in for a Hound.</a:t>
            </a:r>
          </a:p>
          <a:p>
            <a:r>
              <a:rPr lang="en-US" dirty="0"/>
              <a:t>The Most Dangerous King Kong.</a:t>
            </a:r>
          </a:p>
          <a:p>
            <a:r>
              <a:rPr lang="en-US" dirty="0"/>
              <a:t>Money For Something.</a:t>
            </a:r>
          </a:p>
          <a:p>
            <a:r>
              <a:rPr lang="en-US" dirty="0"/>
              <a:t>Don’t Do it, Kids!</a:t>
            </a:r>
          </a:p>
          <a:p>
            <a:endParaRPr lang="en-US" dirty="0"/>
          </a:p>
          <a:p>
            <a:endParaRPr lang="en-US" dirty="0"/>
          </a:p>
          <a:p>
            <a:endParaRPr lang="en-US" dirty="0"/>
          </a:p>
          <a:p>
            <a:pPr lvl="0"/>
            <a:endParaRPr lang="en-US" dirty="0"/>
          </a:p>
        </p:txBody>
      </p:sp>
    </p:spTree>
    <p:extLst>
      <p:ext uri="{BB962C8B-B14F-4D97-AF65-F5344CB8AC3E}">
        <p14:creationId xmlns:p14="http://schemas.microsoft.com/office/powerpoint/2010/main" val="241337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i="1" dirty="0"/>
              <a:t>The Most Dangerous Game </a:t>
            </a:r>
            <a:r>
              <a:rPr lang="en-US" dirty="0"/>
              <a:t>(RKO, 1932)</a:t>
            </a:r>
          </a:p>
          <a:p>
            <a:r>
              <a:rPr lang="en-US" dirty="0"/>
              <a:t>More Than Meets the Eyeballs.</a:t>
            </a:r>
          </a:p>
          <a:p>
            <a:r>
              <a:rPr lang="en-US" dirty="0"/>
              <a:t>Back on Bored Ship?</a:t>
            </a:r>
          </a:p>
          <a:p>
            <a:r>
              <a:rPr lang="en-US" dirty="0"/>
              <a:t>In for a Penny, in for a Hound.</a:t>
            </a:r>
          </a:p>
          <a:p>
            <a:r>
              <a:rPr lang="en-US" dirty="0"/>
              <a:t>The Most Dangerous King Kong.</a:t>
            </a:r>
          </a:p>
          <a:p>
            <a:r>
              <a:rPr lang="en-US" dirty="0"/>
              <a:t>Money For Something.</a:t>
            </a:r>
          </a:p>
          <a:p>
            <a:r>
              <a:rPr lang="en-US" dirty="0"/>
              <a:t>Don’t Do it, Kids!</a:t>
            </a:r>
          </a:p>
          <a:p>
            <a:r>
              <a:rPr lang="en-US" dirty="0"/>
              <a:t>Do it, Kids!</a:t>
            </a:r>
          </a:p>
          <a:p>
            <a:endParaRPr lang="en-US" dirty="0"/>
          </a:p>
          <a:p>
            <a:endParaRPr lang="en-US" dirty="0"/>
          </a:p>
          <a:p>
            <a:endParaRPr lang="en-US" dirty="0"/>
          </a:p>
          <a:p>
            <a:pPr lvl="0"/>
            <a:endParaRPr lang="en-US" dirty="0"/>
          </a:p>
        </p:txBody>
      </p:sp>
    </p:spTree>
    <p:extLst>
      <p:ext uri="{BB962C8B-B14F-4D97-AF65-F5344CB8AC3E}">
        <p14:creationId xmlns:p14="http://schemas.microsoft.com/office/powerpoint/2010/main" val="154708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dirty="0"/>
              <a:t>“There was nobody finer</a:t>
            </a:r>
          </a:p>
          <a:p>
            <a:endParaRPr lang="en-US" dirty="0"/>
          </a:p>
          <a:p>
            <a:endParaRPr lang="en-US" dirty="0"/>
          </a:p>
          <a:p>
            <a:pPr lvl="0"/>
            <a:endParaRPr lang="en-US" dirty="0"/>
          </a:p>
        </p:txBody>
      </p:sp>
    </p:spTree>
    <p:extLst>
      <p:ext uri="{BB962C8B-B14F-4D97-AF65-F5344CB8AC3E}">
        <p14:creationId xmlns:p14="http://schemas.microsoft.com/office/powerpoint/2010/main" val="290472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ctr"/>
            <a:r>
              <a:rPr lang="en-US" dirty="0"/>
              <a:t>The Road to RKO Radio</a:t>
            </a:r>
          </a:p>
        </p:txBody>
      </p:sp>
      <p:sp>
        <p:nvSpPr>
          <p:cNvPr id="14" name="Content Placeholder 13"/>
          <p:cNvSpPr>
            <a:spLocks noGrp="1"/>
          </p:cNvSpPr>
          <p:nvPr>
            <p:ph idx="1"/>
          </p:nvPr>
        </p:nvSpPr>
        <p:spPr>
          <a:xfrm>
            <a:off x="838200" y="1749972"/>
            <a:ext cx="10515600" cy="4474288"/>
          </a:xfrm>
        </p:spPr>
        <p:txBody>
          <a:bodyPr/>
          <a:lstStyle/>
          <a:p>
            <a:r>
              <a:rPr lang="en-US" dirty="0"/>
              <a:t>Harry Tierney approaches Steiner.</a:t>
            </a:r>
          </a:p>
          <a:p>
            <a:pPr lvl="0"/>
            <a:r>
              <a:rPr lang="en-US" dirty="0"/>
              <a:t>Steiner says, Yes!</a:t>
            </a:r>
          </a:p>
        </p:txBody>
      </p:sp>
    </p:spTree>
    <p:extLst>
      <p:ext uri="{BB962C8B-B14F-4D97-AF65-F5344CB8AC3E}">
        <p14:creationId xmlns:p14="http://schemas.microsoft.com/office/powerpoint/2010/main" val="129358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dirty="0"/>
              <a:t>“There was nobody finer</a:t>
            </a:r>
          </a:p>
          <a:p>
            <a:r>
              <a:rPr lang="en-US" dirty="0"/>
              <a:t>Than dear old Maxie Steiner.</a:t>
            </a:r>
          </a:p>
          <a:p>
            <a:endParaRPr lang="en-US" dirty="0"/>
          </a:p>
          <a:p>
            <a:endParaRPr lang="en-US" dirty="0"/>
          </a:p>
          <a:p>
            <a:pPr lvl="0"/>
            <a:endParaRPr lang="en-US" dirty="0"/>
          </a:p>
        </p:txBody>
      </p:sp>
    </p:spTree>
    <p:extLst>
      <p:ext uri="{BB962C8B-B14F-4D97-AF65-F5344CB8AC3E}">
        <p14:creationId xmlns:p14="http://schemas.microsoft.com/office/powerpoint/2010/main" val="399623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dirty="0"/>
              <a:t>“There was nobody finer</a:t>
            </a:r>
          </a:p>
          <a:p>
            <a:r>
              <a:rPr lang="en-US" dirty="0"/>
              <a:t>Than dear old Maxie Steiner.</a:t>
            </a:r>
          </a:p>
          <a:p>
            <a:r>
              <a:rPr lang="en-US" dirty="0"/>
              <a:t>And if someone tells you different,</a:t>
            </a:r>
          </a:p>
          <a:p>
            <a:endParaRPr lang="en-US" dirty="0"/>
          </a:p>
          <a:p>
            <a:endParaRPr lang="en-US" dirty="0"/>
          </a:p>
          <a:p>
            <a:pPr lvl="0"/>
            <a:endParaRPr lang="en-US" dirty="0"/>
          </a:p>
        </p:txBody>
      </p:sp>
    </p:spTree>
    <p:extLst>
      <p:ext uri="{BB962C8B-B14F-4D97-AF65-F5344CB8AC3E}">
        <p14:creationId xmlns:p14="http://schemas.microsoft.com/office/powerpoint/2010/main" val="176094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dirty="0"/>
              <a:t>“There was nobody finer</a:t>
            </a:r>
          </a:p>
          <a:p>
            <a:r>
              <a:rPr lang="en-US" dirty="0"/>
              <a:t>Than dear old Maxie Steiner.</a:t>
            </a:r>
          </a:p>
          <a:p>
            <a:r>
              <a:rPr lang="en-US" dirty="0"/>
              <a:t>And if someone tells you different,</a:t>
            </a:r>
          </a:p>
          <a:p>
            <a:r>
              <a:rPr lang="en-US" dirty="0" err="1"/>
              <a:t>Er</a:t>
            </a:r>
            <a:r>
              <a:rPr lang="en-US" dirty="0"/>
              <a:t>…</a:t>
            </a:r>
          </a:p>
          <a:p>
            <a:endParaRPr lang="en-US" dirty="0"/>
          </a:p>
          <a:p>
            <a:endParaRPr lang="en-US" dirty="0"/>
          </a:p>
          <a:p>
            <a:pPr lvl="0"/>
            <a:endParaRPr lang="en-US" dirty="0"/>
          </a:p>
        </p:txBody>
      </p:sp>
    </p:spTree>
    <p:extLst>
      <p:ext uri="{BB962C8B-B14F-4D97-AF65-F5344CB8AC3E}">
        <p14:creationId xmlns:p14="http://schemas.microsoft.com/office/powerpoint/2010/main" val="335195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dirty="0"/>
              <a:t>“There was nobody finer</a:t>
            </a:r>
          </a:p>
          <a:p>
            <a:r>
              <a:rPr lang="en-US" dirty="0"/>
              <a:t>Than dear old Maxie Steiner.</a:t>
            </a:r>
          </a:p>
          <a:p>
            <a:r>
              <a:rPr lang="en-US" dirty="0"/>
              <a:t>And if someone tells you different,</a:t>
            </a:r>
          </a:p>
          <a:p>
            <a:r>
              <a:rPr lang="en-US" dirty="0" err="1"/>
              <a:t>Er</a:t>
            </a:r>
            <a:r>
              <a:rPr lang="en-US" dirty="0"/>
              <a:t>…</a:t>
            </a:r>
          </a:p>
          <a:p>
            <a:r>
              <a:rPr lang="en-US" dirty="0"/>
              <a:t>Just ignore them.”</a:t>
            </a:r>
          </a:p>
          <a:p>
            <a:endParaRPr lang="en-US" dirty="0"/>
          </a:p>
          <a:p>
            <a:endParaRPr lang="en-US" dirty="0"/>
          </a:p>
          <a:p>
            <a:pPr lvl="0"/>
            <a:endParaRPr lang="en-US" dirty="0"/>
          </a:p>
        </p:txBody>
      </p:sp>
    </p:spTree>
    <p:extLst>
      <p:ext uri="{BB962C8B-B14F-4D97-AF65-F5344CB8AC3E}">
        <p14:creationId xmlns:p14="http://schemas.microsoft.com/office/powerpoint/2010/main" val="53096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dirty="0"/>
              <a:t>“There was nobody finer</a:t>
            </a:r>
          </a:p>
          <a:p>
            <a:r>
              <a:rPr lang="en-US" dirty="0"/>
              <a:t>Than dear old Maxie Steiner.</a:t>
            </a:r>
          </a:p>
          <a:p>
            <a:r>
              <a:rPr lang="en-US" dirty="0"/>
              <a:t>And if someone tells you different,</a:t>
            </a:r>
          </a:p>
          <a:p>
            <a:r>
              <a:rPr lang="en-US" dirty="0" err="1"/>
              <a:t>Er</a:t>
            </a:r>
            <a:r>
              <a:rPr lang="en-US" dirty="0"/>
              <a:t>…</a:t>
            </a:r>
          </a:p>
          <a:p>
            <a:r>
              <a:rPr lang="en-US" dirty="0"/>
              <a:t>Just ignore them.”</a:t>
            </a:r>
          </a:p>
          <a:p>
            <a:r>
              <a:rPr lang="en-US" dirty="0"/>
              <a:t>The Road to </a:t>
            </a:r>
            <a:r>
              <a:rPr lang="en-US" i="1" dirty="0"/>
              <a:t>King Kong</a:t>
            </a:r>
            <a:r>
              <a:rPr lang="en-US" dirty="0"/>
              <a:t>: The Film Music of Max Steiner 1930-1933.</a:t>
            </a:r>
          </a:p>
          <a:p>
            <a:endParaRPr lang="en-US" dirty="0"/>
          </a:p>
          <a:p>
            <a:endParaRPr lang="en-US" dirty="0"/>
          </a:p>
          <a:p>
            <a:pPr lvl="0"/>
            <a:endParaRPr lang="en-US" dirty="0"/>
          </a:p>
        </p:txBody>
      </p:sp>
    </p:spTree>
    <p:extLst>
      <p:ext uri="{BB962C8B-B14F-4D97-AF65-F5344CB8AC3E}">
        <p14:creationId xmlns:p14="http://schemas.microsoft.com/office/powerpoint/2010/main" val="177893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dirty="0"/>
              <a:t>“There was nobody finer</a:t>
            </a:r>
          </a:p>
          <a:p>
            <a:r>
              <a:rPr lang="en-US" dirty="0"/>
              <a:t>Than dear old Maxie Steiner.</a:t>
            </a:r>
          </a:p>
          <a:p>
            <a:r>
              <a:rPr lang="en-US" dirty="0"/>
              <a:t>And if someone tells you different,</a:t>
            </a:r>
          </a:p>
          <a:p>
            <a:r>
              <a:rPr lang="en-US" dirty="0" err="1"/>
              <a:t>Er</a:t>
            </a:r>
            <a:r>
              <a:rPr lang="en-US" dirty="0"/>
              <a:t>…</a:t>
            </a:r>
          </a:p>
          <a:p>
            <a:r>
              <a:rPr lang="en-US" dirty="0"/>
              <a:t>Just ignore them.”</a:t>
            </a:r>
          </a:p>
          <a:p>
            <a:r>
              <a:rPr lang="en-US" dirty="0"/>
              <a:t>The Road to </a:t>
            </a:r>
            <a:r>
              <a:rPr lang="en-US" i="1" dirty="0"/>
              <a:t>King Kong</a:t>
            </a:r>
            <a:r>
              <a:rPr lang="en-US" dirty="0"/>
              <a:t>: The Film Music of Max Steiner 1930-1933.</a:t>
            </a:r>
          </a:p>
          <a:p>
            <a:r>
              <a:rPr lang="en-US" dirty="0"/>
              <a:t>No gratuitous mention of Olivia Newton-John!</a:t>
            </a:r>
          </a:p>
          <a:p>
            <a:endParaRPr lang="en-US" dirty="0"/>
          </a:p>
          <a:p>
            <a:endParaRPr lang="en-US" dirty="0"/>
          </a:p>
          <a:p>
            <a:endParaRPr lang="en-US" dirty="0"/>
          </a:p>
          <a:p>
            <a:pPr lvl="0"/>
            <a:endParaRPr lang="en-US" dirty="0"/>
          </a:p>
        </p:txBody>
      </p:sp>
    </p:spTree>
    <p:extLst>
      <p:ext uri="{BB962C8B-B14F-4D97-AF65-F5344CB8AC3E}">
        <p14:creationId xmlns:p14="http://schemas.microsoft.com/office/powerpoint/2010/main" val="284777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a:t>
            </a:r>
            <a:r>
              <a:rPr lang="en-US" i="1" dirty="0"/>
              <a:t>King Kong</a:t>
            </a:r>
          </a:p>
        </p:txBody>
      </p:sp>
      <p:sp>
        <p:nvSpPr>
          <p:cNvPr id="14" name="Content Placeholder 13"/>
          <p:cNvSpPr>
            <a:spLocks noGrp="1"/>
          </p:cNvSpPr>
          <p:nvPr>
            <p:ph idx="1"/>
          </p:nvPr>
        </p:nvSpPr>
        <p:spPr>
          <a:xfrm>
            <a:off x="838200" y="1749972"/>
            <a:ext cx="10515600" cy="4474288"/>
          </a:xfrm>
        </p:spPr>
        <p:txBody>
          <a:bodyPr/>
          <a:lstStyle/>
          <a:p>
            <a:r>
              <a:rPr lang="en-US" dirty="0"/>
              <a:t>“There was nobody finer</a:t>
            </a:r>
          </a:p>
          <a:p>
            <a:r>
              <a:rPr lang="en-US" dirty="0"/>
              <a:t>Than dear old Maxie Steiner.</a:t>
            </a:r>
          </a:p>
          <a:p>
            <a:r>
              <a:rPr lang="en-US" dirty="0"/>
              <a:t>And if someone tells you different,</a:t>
            </a:r>
          </a:p>
          <a:p>
            <a:r>
              <a:rPr lang="en-US" dirty="0" err="1"/>
              <a:t>Er</a:t>
            </a:r>
            <a:r>
              <a:rPr lang="en-US" dirty="0"/>
              <a:t>…</a:t>
            </a:r>
          </a:p>
          <a:p>
            <a:r>
              <a:rPr lang="en-US" dirty="0"/>
              <a:t>Just ignore them.”</a:t>
            </a:r>
          </a:p>
          <a:p>
            <a:r>
              <a:rPr lang="en-US" dirty="0"/>
              <a:t>The Road to </a:t>
            </a:r>
            <a:r>
              <a:rPr lang="en-US" i="1" dirty="0"/>
              <a:t>King Kong</a:t>
            </a:r>
            <a:r>
              <a:rPr lang="en-US" dirty="0"/>
              <a:t>: The Film Music of Max Steiner 1930-1933.</a:t>
            </a:r>
          </a:p>
          <a:p>
            <a:r>
              <a:rPr lang="en-US" dirty="0"/>
              <a:t>No gratuitous mention of Olivia Newton-John! x</a:t>
            </a:r>
          </a:p>
          <a:p>
            <a:endParaRPr lang="en-US" dirty="0"/>
          </a:p>
          <a:p>
            <a:endParaRPr lang="en-US" dirty="0"/>
          </a:p>
          <a:p>
            <a:endParaRPr lang="en-US" dirty="0"/>
          </a:p>
          <a:p>
            <a:pPr lvl="0"/>
            <a:endParaRPr lang="en-US" dirty="0"/>
          </a:p>
        </p:txBody>
      </p:sp>
    </p:spTree>
    <p:extLst>
      <p:ext uri="{BB962C8B-B14F-4D97-AF65-F5344CB8AC3E}">
        <p14:creationId xmlns:p14="http://schemas.microsoft.com/office/powerpoint/2010/main" val="70842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ctr"/>
            <a:r>
              <a:rPr lang="en-US" dirty="0"/>
              <a:t>The Road to RKO Radio</a:t>
            </a:r>
          </a:p>
        </p:txBody>
      </p:sp>
      <p:sp>
        <p:nvSpPr>
          <p:cNvPr id="14" name="Content Placeholder 13"/>
          <p:cNvSpPr>
            <a:spLocks noGrp="1"/>
          </p:cNvSpPr>
          <p:nvPr>
            <p:ph idx="1"/>
          </p:nvPr>
        </p:nvSpPr>
        <p:spPr>
          <a:xfrm>
            <a:off x="838200" y="1749972"/>
            <a:ext cx="10515600" cy="4474288"/>
          </a:xfrm>
        </p:spPr>
        <p:txBody>
          <a:bodyPr/>
          <a:lstStyle/>
          <a:p>
            <a:r>
              <a:rPr lang="en-US" dirty="0"/>
              <a:t>Harry Tierney approaches Steiner.</a:t>
            </a:r>
          </a:p>
          <a:p>
            <a:pPr lvl="0"/>
            <a:r>
              <a:rPr lang="en-US" dirty="0"/>
              <a:t>Steiner says, Yes!</a:t>
            </a:r>
          </a:p>
          <a:p>
            <a:pPr lvl="0"/>
            <a:r>
              <a:rPr lang="en-US" dirty="0"/>
              <a:t>He arrived just at the right time.</a:t>
            </a:r>
          </a:p>
          <a:p>
            <a:pPr lvl="0"/>
            <a:endParaRPr lang="en-US" dirty="0"/>
          </a:p>
        </p:txBody>
      </p:sp>
    </p:spTree>
    <p:extLst>
      <p:ext uri="{BB962C8B-B14F-4D97-AF65-F5344CB8AC3E}">
        <p14:creationId xmlns:p14="http://schemas.microsoft.com/office/powerpoint/2010/main" val="334673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ctr"/>
            <a:r>
              <a:rPr lang="en-US" dirty="0"/>
              <a:t>The Road to RKO Radio</a:t>
            </a:r>
          </a:p>
        </p:txBody>
      </p:sp>
      <p:sp>
        <p:nvSpPr>
          <p:cNvPr id="14" name="Content Placeholder 13"/>
          <p:cNvSpPr>
            <a:spLocks noGrp="1"/>
          </p:cNvSpPr>
          <p:nvPr>
            <p:ph idx="1"/>
          </p:nvPr>
        </p:nvSpPr>
        <p:spPr>
          <a:xfrm>
            <a:off x="838200" y="1749972"/>
            <a:ext cx="10515600" cy="4474288"/>
          </a:xfrm>
        </p:spPr>
        <p:txBody>
          <a:bodyPr/>
          <a:lstStyle/>
          <a:p>
            <a:r>
              <a:rPr lang="en-US" dirty="0"/>
              <a:t>Harry Tierney approaches Steiner.</a:t>
            </a:r>
          </a:p>
          <a:p>
            <a:pPr lvl="0"/>
            <a:r>
              <a:rPr lang="en-US" dirty="0"/>
              <a:t>Steiner says, Yes!</a:t>
            </a:r>
          </a:p>
          <a:p>
            <a:pPr lvl="0"/>
            <a:r>
              <a:rPr lang="en-US" dirty="0"/>
              <a:t>He arrived just at the right time.</a:t>
            </a:r>
          </a:p>
          <a:p>
            <a:pPr lvl="0"/>
            <a:r>
              <a:rPr lang="en-US" dirty="0"/>
              <a:t>I’m sorry – what did you say?</a:t>
            </a:r>
          </a:p>
          <a:p>
            <a:pPr lvl="0"/>
            <a:endParaRPr lang="en-US" dirty="0"/>
          </a:p>
        </p:txBody>
      </p:sp>
    </p:spTree>
    <p:extLst>
      <p:ext uri="{BB962C8B-B14F-4D97-AF65-F5344CB8AC3E}">
        <p14:creationId xmlns:p14="http://schemas.microsoft.com/office/powerpoint/2010/main" val="350999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RKO Radio</a:t>
            </a:r>
          </a:p>
        </p:txBody>
      </p:sp>
      <p:sp>
        <p:nvSpPr>
          <p:cNvPr id="14" name="Content Placeholder 13"/>
          <p:cNvSpPr>
            <a:spLocks noGrp="1"/>
          </p:cNvSpPr>
          <p:nvPr>
            <p:ph idx="1"/>
          </p:nvPr>
        </p:nvSpPr>
        <p:spPr>
          <a:xfrm>
            <a:off x="838200" y="1749972"/>
            <a:ext cx="10515600" cy="4474288"/>
          </a:xfrm>
        </p:spPr>
        <p:txBody>
          <a:bodyPr/>
          <a:lstStyle/>
          <a:p>
            <a:r>
              <a:rPr lang="en-US" dirty="0"/>
              <a:t>Harry Tierney approaches Steiner.</a:t>
            </a:r>
          </a:p>
          <a:p>
            <a:pPr lvl="0"/>
            <a:r>
              <a:rPr lang="en-US" dirty="0"/>
              <a:t>Steiner says, Yes!</a:t>
            </a:r>
          </a:p>
          <a:p>
            <a:pPr lvl="0"/>
            <a:r>
              <a:rPr lang="en-US" dirty="0"/>
              <a:t>He arrived just at the right time.</a:t>
            </a:r>
          </a:p>
          <a:p>
            <a:pPr lvl="0"/>
            <a:r>
              <a:rPr lang="en-US" dirty="0"/>
              <a:t>I’m sorry – what did you say?</a:t>
            </a:r>
          </a:p>
          <a:p>
            <a:pPr marL="0" lvl="0" indent="0">
              <a:buNone/>
            </a:pPr>
            <a:endParaRPr lang="en-US" i="1" dirty="0"/>
          </a:p>
          <a:p>
            <a:pPr lvl="0"/>
            <a:endParaRPr lang="en-US" dirty="0"/>
          </a:p>
          <a:p>
            <a:pPr lvl="0"/>
            <a:endParaRPr lang="en-US" dirty="0"/>
          </a:p>
        </p:txBody>
      </p:sp>
      <p:graphicFrame>
        <p:nvGraphicFramePr>
          <p:cNvPr id="4" name="Chart 3">
            <a:extLst>
              <a:ext uri="{FF2B5EF4-FFF2-40B4-BE49-F238E27FC236}">
                <a16:creationId xmlns:a16="http://schemas.microsoft.com/office/drawing/2014/main" id="{1F31A55D-92DC-4649-BF9F-C9F0A1A5F786}"/>
              </a:ext>
            </a:extLst>
          </p:cNvPr>
          <p:cNvGraphicFramePr>
            <a:graphicFrameLocks/>
          </p:cNvGraphicFramePr>
          <p:nvPr/>
        </p:nvGraphicFramePr>
        <p:xfrm>
          <a:off x="6404201" y="3186453"/>
          <a:ext cx="4543425" cy="27384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7709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lstStyle/>
          <a:p>
            <a:pPr algn="ctr"/>
            <a:r>
              <a:rPr lang="en-US" dirty="0"/>
              <a:t>The Road to RKO Radio</a:t>
            </a:r>
          </a:p>
        </p:txBody>
      </p:sp>
      <p:sp>
        <p:nvSpPr>
          <p:cNvPr id="14" name="Content Placeholder 13"/>
          <p:cNvSpPr>
            <a:spLocks noGrp="1"/>
          </p:cNvSpPr>
          <p:nvPr>
            <p:ph idx="1"/>
          </p:nvPr>
        </p:nvSpPr>
        <p:spPr>
          <a:xfrm>
            <a:off x="838200" y="1749972"/>
            <a:ext cx="10515600" cy="4474288"/>
          </a:xfrm>
        </p:spPr>
        <p:txBody>
          <a:bodyPr/>
          <a:lstStyle/>
          <a:p>
            <a:r>
              <a:rPr lang="en-US" dirty="0"/>
              <a:t>Harry Tierney approaches Steiner.</a:t>
            </a:r>
          </a:p>
          <a:p>
            <a:pPr lvl="0"/>
            <a:r>
              <a:rPr lang="en-US" dirty="0"/>
              <a:t>Steiner says, Yes!</a:t>
            </a:r>
          </a:p>
          <a:p>
            <a:pPr lvl="0"/>
            <a:r>
              <a:rPr lang="en-US" dirty="0"/>
              <a:t>He arrived just at the right time.</a:t>
            </a:r>
          </a:p>
          <a:p>
            <a:pPr lvl="0"/>
            <a:r>
              <a:rPr lang="en-US" dirty="0"/>
              <a:t>I’m sorry – what did you say?</a:t>
            </a:r>
          </a:p>
          <a:p>
            <a:pPr lvl="0"/>
            <a:r>
              <a:rPr lang="en-US" dirty="0"/>
              <a:t>Steiner’s first screen credit:</a:t>
            </a:r>
          </a:p>
          <a:p>
            <a:pPr marL="0" lvl="0" indent="0">
              <a:buNone/>
            </a:pPr>
            <a:endParaRPr lang="en-US" i="1" dirty="0"/>
          </a:p>
          <a:p>
            <a:pPr lvl="0"/>
            <a:endParaRPr lang="en-US" dirty="0"/>
          </a:p>
          <a:p>
            <a:pPr lvl="0"/>
            <a:endParaRPr lang="en-US" dirty="0"/>
          </a:p>
        </p:txBody>
      </p:sp>
      <p:graphicFrame>
        <p:nvGraphicFramePr>
          <p:cNvPr id="4" name="Chart 3">
            <a:extLst>
              <a:ext uri="{FF2B5EF4-FFF2-40B4-BE49-F238E27FC236}">
                <a16:creationId xmlns:a16="http://schemas.microsoft.com/office/drawing/2014/main" id="{1F31A55D-92DC-4649-BF9F-C9F0A1A5F786}"/>
              </a:ext>
            </a:extLst>
          </p:cNvPr>
          <p:cNvGraphicFramePr>
            <a:graphicFrameLocks/>
          </p:cNvGraphicFramePr>
          <p:nvPr/>
        </p:nvGraphicFramePr>
        <p:xfrm>
          <a:off x="6404201" y="3186453"/>
          <a:ext cx="4543425" cy="27384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7742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heet music design templat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accent1"/>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Sheet music design slides.potx" id="{09D230C4-ED1F-4782-ABA0-B528A81E30C6}" vid="{782C1FB5-44AD-41D7-B4F1-9A54F55FAEF7}"/>
    </a:ext>
  </a:extLst>
</a:theme>
</file>

<file path=ppt/theme/theme2.xml><?xml version="1.0" encoding="utf-8"?>
<a:theme xmlns:a="http://schemas.openxmlformats.org/drawingml/2006/main" name="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Sheet music design slides</Template>
  <TotalTime>5295</TotalTime>
  <Words>11154</Words>
  <Application>Microsoft Office PowerPoint</Application>
  <PresentationFormat>Widescreen</PresentationFormat>
  <Paragraphs>543</Paragraphs>
  <Slides>56</Slides>
  <Notes>56</Notes>
  <HiddenSlides>0</HiddenSlides>
  <MMClips>2</MMClips>
  <ScaleCrop>false</ScaleCrop>
  <HeadingPairs>
    <vt:vector size="8" baseType="variant">
      <vt:variant>
        <vt:lpstr>Fonts Used</vt:lpstr>
      </vt:variant>
      <vt:variant>
        <vt:i4>1</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9" baseType="lpstr">
      <vt:lpstr>Arial</vt:lpstr>
      <vt:lpstr>Sheet music design template</vt:lpstr>
      <vt:lpstr>Acrobat Document</vt:lpstr>
      <vt:lpstr>Max Steiner</vt:lpstr>
      <vt:lpstr>Max Steiner</vt:lpstr>
      <vt:lpstr>Max Steiner</vt:lpstr>
      <vt:lpstr>The Road to RKO Radio</vt:lpstr>
      <vt:lpstr>The Road to RKO Radio</vt:lpstr>
      <vt:lpstr>The Road to RKO Radio</vt:lpstr>
      <vt:lpstr>The Road to RKO Radio</vt:lpstr>
      <vt:lpstr>The Road to RKO Radio</vt:lpstr>
      <vt:lpstr>The Road to RKO Radio</vt:lpstr>
      <vt:lpstr>The Road to RKO Radio</vt:lpstr>
      <vt:lpstr>The Road to RKO Radio</vt:lpstr>
      <vt:lpstr>The Road to Music Director</vt:lpstr>
      <vt:lpstr>The Road to Music Director</vt:lpstr>
      <vt:lpstr>The Road to Music Director</vt:lpstr>
      <vt:lpstr>The Road to Music Director</vt:lpstr>
      <vt:lpstr>The Road to Music Director</vt:lpstr>
      <vt:lpstr>The Road to Music Director</vt:lpstr>
      <vt:lpstr>The Road to Music Director</vt:lpstr>
      <vt:lpstr>The Road to Innovation</vt:lpstr>
      <vt:lpstr>The Road to Innovation</vt:lpstr>
      <vt:lpstr>The Road to Innovation</vt:lpstr>
      <vt:lpstr>The Road to Innovation</vt:lpstr>
      <vt:lpstr>The Road to Innovation</vt:lpstr>
      <vt:lpstr>The Road to Innovation</vt:lpstr>
      <vt:lpstr>The Road to Innovation</vt:lpstr>
      <vt:lpstr>The Road to Innovation</vt:lpstr>
      <vt:lpstr>The Road to Innovation</vt:lpstr>
      <vt:lpstr>The Road to Innovation</vt:lpstr>
      <vt:lpstr>The Road to Innovation</vt:lpstr>
      <vt:lpstr>The Road to Innovation</vt:lpstr>
      <vt:lpstr>The Road to King Kong</vt:lpstr>
      <vt:lpstr>The Road to King Kong</vt:lpstr>
      <vt:lpstr>The Road to King Kong</vt:lpstr>
      <vt:lpstr>The Road to King Kong</vt:lpstr>
      <vt:lpstr>The Road to King Kong</vt:lpstr>
      <vt:lpstr>The Road to King Kong</vt:lpstr>
      <vt:lpstr>The Road to King Kong</vt:lpstr>
      <vt:lpstr>The Road to King Kong</vt:lpstr>
      <vt:lpstr>The Road to King Kong</vt:lpstr>
      <vt:lpstr>The Road to King Kong</vt:lpstr>
      <vt:lpstr>The Road to King Kong</vt:lpstr>
      <vt:lpstr>The Road to King Kong</vt:lpstr>
      <vt:lpstr>The Road to King Kong</vt:lpstr>
      <vt:lpstr>The Road to King Kong</vt:lpstr>
      <vt:lpstr>The Road to King Kong</vt:lpstr>
      <vt:lpstr>The Road to King Kong</vt:lpstr>
      <vt:lpstr>The Road to King Kong</vt:lpstr>
      <vt:lpstr>The Road to King Kong</vt:lpstr>
      <vt:lpstr>The Road to King Kong</vt:lpstr>
      <vt:lpstr>The Road to King Kong</vt:lpstr>
      <vt:lpstr>The Road to King Kong</vt:lpstr>
      <vt:lpstr>The Road to King Kong</vt:lpstr>
      <vt:lpstr>The Road to King Kong</vt:lpstr>
      <vt:lpstr>The Road to King Kong</vt:lpstr>
      <vt:lpstr>The Road to King Kong</vt:lpstr>
      <vt:lpstr>The Road to King Kong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Stephen Butler</dc:creator>
  <cp:lastModifiedBy>Stephen Butler</cp:lastModifiedBy>
  <cp:revision>178</cp:revision>
  <dcterms:created xsi:type="dcterms:W3CDTF">2017-11-23T13:53:29Z</dcterms:created>
  <dcterms:modified xsi:type="dcterms:W3CDTF">2019-10-01T09:32:18Z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74067200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