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sldIdLst>
    <p:sldId id="256" r:id="rId2"/>
    <p:sldId id="257" r:id="rId3"/>
    <p:sldId id="273" r:id="rId4"/>
    <p:sldId id="259" r:id="rId5"/>
    <p:sldId id="258" r:id="rId6"/>
    <p:sldId id="262" r:id="rId7"/>
    <p:sldId id="272" r:id="rId8"/>
    <p:sldId id="268" r:id="rId9"/>
    <p:sldId id="266" r:id="rId10"/>
    <p:sldId id="271" r:id="rId11"/>
    <p:sldId id="27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 autoAdjust="0"/>
    <p:restoredTop sz="96186" autoAdjust="0"/>
  </p:normalViewPr>
  <p:slideViewPr>
    <p:cSldViewPr snapToObjects="1">
      <p:cViewPr varScale="1">
        <p:scale>
          <a:sx n="123" d="100"/>
          <a:sy n="123" d="100"/>
        </p:scale>
        <p:origin x="7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4/3/19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4/3/19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Garamond" panose="02020404030301010803" pitchFamily="18" charset="0"/>
                <a:cs typeface="Times New Roman"/>
              </a:rPr>
              <a:t>Aaron Fruchtman</a:t>
            </a:r>
          </a:p>
          <a:p>
            <a:r>
              <a:rPr lang="en-US" sz="2800" dirty="0">
                <a:latin typeface="Garamond" panose="02020404030301010803" pitchFamily="18" charset="0"/>
                <a:cs typeface="Times New Roman"/>
              </a:rPr>
              <a:t>California State University, Long Beach</a:t>
            </a:r>
          </a:p>
          <a:p>
            <a:r>
              <a:rPr lang="en-US" sz="2000" i="1" dirty="0">
                <a:latin typeface="Garamond" panose="02020404030301010803" pitchFamily="18" charset="0"/>
                <a:cs typeface="Times New Roman"/>
              </a:rPr>
              <a:t>Max Steiner: Man and Myth</a:t>
            </a:r>
          </a:p>
          <a:p>
            <a:r>
              <a:rPr lang="en-US" sz="1800" dirty="0">
                <a:latin typeface="Garamond" panose="02020404030301010803" pitchFamily="18" charset="0"/>
                <a:cs typeface="Times New Roman"/>
              </a:rPr>
              <a:t>February 24-25,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>
                <a:latin typeface="Garamond" panose="02020404030301010803" pitchFamily="18" charset="0"/>
                <a:cs typeface="Times New Roman"/>
              </a:rPr>
              <a:t>Jewish Identity In Max Steiner’s </a:t>
            </a:r>
            <a:br>
              <a:rPr lang="en-US" cap="none" dirty="0">
                <a:latin typeface="Garamond" panose="02020404030301010803" pitchFamily="18" charset="0"/>
                <a:cs typeface="Times New Roman"/>
              </a:rPr>
            </a:br>
            <a:r>
              <a:rPr lang="en-US" i="1" cap="none" dirty="0">
                <a:latin typeface="Garamond" panose="02020404030301010803" pitchFamily="18" charset="0"/>
                <a:cs typeface="Times New Roman"/>
              </a:rPr>
              <a:t>Symphony of Six Million</a:t>
            </a:r>
          </a:p>
        </p:txBody>
      </p:sp>
    </p:spTree>
    <p:extLst>
      <p:ext uri="{BB962C8B-B14F-4D97-AF65-F5344CB8AC3E}">
        <p14:creationId xmlns:p14="http://schemas.microsoft.com/office/powerpoint/2010/main" val="396951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22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Garamond" panose="02020404030301010803" pitchFamily="18" charset="0"/>
                <a:cs typeface="Times New Roman"/>
              </a:rPr>
              <a:t>Aaron Fruchtman</a:t>
            </a:r>
          </a:p>
          <a:p>
            <a:r>
              <a:rPr lang="en-US" sz="2800" dirty="0">
                <a:latin typeface="Garamond" panose="02020404030301010803" pitchFamily="18" charset="0"/>
                <a:cs typeface="Times New Roman"/>
              </a:rPr>
              <a:t>California State University, Long Beach</a:t>
            </a:r>
          </a:p>
          <a:p>
            <a:r>
              <a:rPr lang="en-US" sz="2000" i="1" dirty="0">
                <a:latin typeface="Garamond" panose="02020404030301010803" pitchFamily="18" charset="0"/>
                <a:cs typeface="Times New Roman"/>
              </a:rPr>
              <a:t>Max Steiner: Man and Myth</a:t>
            </a:r>
          </a:p>
          <a:p>
            <a:r>
              <a:rPr lang="en-US" sz="1800" dirty="0">
                <a:latin typeface="Garamond" panose="02020404030301010803" pitchFamily="18" charset="0"/>
                <a:cs typeface="Times New Roman"/>
              </a:rPr>
              <a:t>February 24-25,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>
                <a:latin typeface="Garamond" panose="02020404030301010803" pitchFamily="18" charset="0"/>
                <a:cs typeface="Times New Roman"/>
              </a:rPr>
              <a:t>Jewish Identity In Max Steiner’s </a:t>
            </a:r>
            <a:br>
              <a:rPr lang="en-US" cap="none" dirty="0">
                <a:latin typeface="Garamond" panose="02020404030301010803" pitchFamily="18" charset="0"/>
                <a:cs typeface="Times New Roman"/>
              </a:rPr>
            </a:br>
            <a:r>
              <a:rPr lang="en-US" i="1" cap="none" dirty="0">
                <a:latin typeface="Garamond" panose="02020404030301010803" pitchFamily="18" charset="0"/>
                <a:cs typeface="Times New Roman"/>
              </a:rPr>
              <a:t>Symphony of Six Million</a:t>
            </a:r>
          </a:p>
        </p:txBody>
      </p:sp>
    </p:spTree>
    <p:extLst>
      <p:ext uri="{BB962C8B-B14F-4D97-AF65-F5344CB8AC3E}">
        <p14:creationId xmlns:p14="http://schemas.microsoft.com/office/powerpoint/2010/main" val="314645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Garamond" panose="02020404030301010803" pitchFamily="18" charset="0"/>
                <a:cs typeface="Times New Roman"/>
              </a:rPr>
              <a:t>Max Steiner (1888-1971)</a:t>
            </a:r>
          </a:p>
        </p:txBody>
      </p:sp>
      <p:pic>
        <p:nvPicPr>
          <p:cNvPr id="6" name="Content Placeholder 5" descr="large_image_max_steiner_baton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6" r="-72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2023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4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Garamond" panose="02020404030301010803" pitchFamily="18" charset="0"/>
                <a:cs typeface="Times New Roman"/>
              </a:rPr>
              <a:t>Steiner Philanthropy (1939-1952)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37074947"/>
              </p:ext>
            </p:extLst>
          </p:nvPr>
        </p:nvGraphicFramePr>
        <p:xfrm>
          <a:off x="4912613" y="1527478"/>
          <a:ext cx="3493476" cy="3861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4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Charity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Year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Amount Donated (in $)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United Jewish Welfare Fund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1939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1940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1941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1944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1050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1945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1946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1947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1948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1949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1950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1951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827">
                <a:tc>
                  <a:txBody>
                    <a:bodyPr/>
                    <a:lstStyle/>
                    <a:p>
                      <a:endParaRPr lang="en-US"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1952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397512247"/>
              </p:ext>
            </p:extLst>
          </p:nvPr>
        </p:nvGraphicFramePr>
        <p:xfrm>
          <a:off x="685800" y="1523999"/>
          <a:ext cx="3631707" cy="386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Charity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Year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Amount Donated (in $)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Red Cross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LA War Chest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Red Cross Infantile Paralysis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Red Cross Infantile Paralysis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Red Cross Infantile Paralysis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Red Cross Infantile Paralysis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1950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Cedars of Lebanon Hospital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1951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Cedars of Lebanon Hospital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1952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41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ymphony_6_Million_Poster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352" r="-91352"/>
          <a:stretch>
            <a:fillRect/>
          </a:stretch>
        </p:blipFill>
        <p:spPr>
          <a:xfrm>
            <a:off x="-1063417" y="291339"/>
            <a:ext cx="11270833" cy="5852160"/>
          </a:xfrm>
        </p:spPr>
      </p:pic>
    </p:spTree>
    <p:extLst>
      <p:ext uri="{BB962C8B-B14F-4D97-AF65-F5344CB8AC3E}">
        <p14:creationId xmlns:p14="http://schemas.microsoft.com/office/powerpoint/2010/main" val="1661712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cap="none" dirty="0">
                <a:latin typeface="Garamond" panose="02020404030301010803" pitchFamily="18" charset="0"/>
                <a:cs typeface="Times New Roman"/>
              </a:rPr>
              <a:t>Symphony of Six Million</a:t>
            </a:r>
            <a:r>
              <a:rPr lang="en-US" cap="none" dirty="0">
                <a:latin typeface="Garamond" panose="02020404030301010803" pitchFamily="18" charset="0"/>
                <a:cs typeface="Times New Roman"/>
              </a:rPr>
              <a:t> (1932)</a:t>
            </a:r>
          </a:p>
        </p:txBody>
      </p:sp>
      <p:pic>
        <p:nvPicPr>
          <p:cNvPr id="4" name="Reel8.m4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7688" y="1600200"/>
            <a:ext cx="5508625" cy="4114800"/>
          </a:xfrm>
        </p:spPr>
      </p:pic>
    </p:spTree>
    <p:extLst>
      <p:ext uri="{BB962C8B-B14F-4D97-AF65-F5344CB8AC3E}">
        <p14:creationId xmlns:p14="http://schemas.microsoft.com/office/powerpoint/2010/main" val="40907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cap="none" dirty="0">
                <a:latin typeface="Garamond" panose="02020404030301010803" pitchFamily="18" charset="0"/>
                <a:cs typeface="Times New Roman"/>
              </a:rPr>
              <a:t>Symphony of Six Million</a:t>
            </a:r>
            <a:r>
              <a:rPr lang="en-US" cap="none" dirty="0">
                <a:latin typeface="Garamond" panose="02020404030301010803" pitchFamily="18" charset="0"/>
                <a:cs typeface="Times New Roman"/>
              </a:rPr>
              <a:t> (1932)</a:t>
            </a:r>
          </a:p>
        </p:txBody>
      </p:sp>
      <p:pic>
        <p:nvPicPr>
          <p:cNvPr id="5" name="UCLA_Symphony_Excerpt.m4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7688" y="1600200"/>
            <a:ext cx="5508625" cy="4114800"/>
          </a:xfrm>
        </p:spPr>
      </p:pic>
    </p:spTree>
    <p:extLst>
      <p:ext uri="{BB962C8B-B14F-4D97-AF65-F5344CB8AC3E}">
        <p14:creationId xmlns:p14="http://schemas.microsoft.com/office/powerpoint/2010/main" val="27642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70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Garamond" panose="02020404030301010803" pitchFamily="18" charset="0"/>
                <a:cs typeface="Times New Roman"/>
              </a:rPr>
              <a:t>Oyfn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pripetchik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brent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a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fayerl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un in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shtub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is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heys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.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Un der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rebe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lernt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kleyne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kinderlekh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Dem alef-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beyz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. </a:t>
            </a:r>
          </a:p>
          <a:p>
            <a:r>
              <a:rPr lang="en-US" dirty="0">
                <a:latin typeface="Garamond" panose="02020404030301010803" pitchFamily="18" charset="0"/>
                <a:cs typeface="Times New Roman"/>
              </a:rPr>
              <a:t>Refrain: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 err="1">
                <a:latin typeface="Garamond" panose="02020404030301010803" pitchFamily="18" charset="0"/>
                <a:cs typeface="Times New Roman"/>
              </a:rPr>
              <a:t>Zet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zhe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kinderlekh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 err="1">
                <a:latin typeface="Garamond" panose="02020404030301010803" pitchFamily="18" charset="0"/>
                <a:cs typeface="Times New Roman"/>
              </a:rPr>
              <a:t>Gedenkt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zhe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tayere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vos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ir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lernt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do,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 err="1">
                <a:latin typeface="Garamond" panose="02020404030301010803" pitchFamily="18" charset="0"/>
                <a:cs typeface="Times New Roman"/>
              </a:rPr>
              <a:t>Zogt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zhe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nokh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a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mol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un take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nokh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a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mol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: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"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Komets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-alef: o!" </a:t>
            </a:r>
          </a:p>
          <a:p>
            <a:r>
              <a:rPr lang="en-US" dirty="0" err="1">
                <a:latin typeface="Garamond" panose="02020404030301010803" pitchFamily="18" charset="0"/>
                <a:cs typeface="Times New Roman"/>
              </a:rPr>
              <a:t>Lernt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kinder,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mit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groys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kheyshek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 err="1">
                <a:latin typeface="Garamond" panose="02020404030301010803" pitchFamily="18" charset="0"/>
                <a:cs typeface="Times New Roman"/>
              </a:rPr>
              <a:t>Azoy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zog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ikh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aykh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on,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 err="1">
                <a:latin typeface="Garamond" panose="02020404030301010803" pitchFamily="18" charset="0"/>
                <a:cs typeface="Times New Roman"/>
              </a:rPr>
              <a:t>Ver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s'vet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gikher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fun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aykh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kenen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ivre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Der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bakumt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a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fon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. </a:t>
            </a:r>
          </a:p>
          <a:p>
            <a:r>
              <a:rPr lang="en-US" dirty="0" err="1">
                <a:latin typeface="Garamond" panose="02020404030301010803" pitchFamily="18" charset="0"/>
                <a:cs typeface="Times New Roman"/>
              </a:rPr>
              <a:t>Az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ir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vet,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kiderlech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elter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vern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vet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ir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aleyn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farshteyn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 err="1">
                <a:latin typeface="Garamond" panose="02020404030301010803" pitchFamily="18" charset="0"/>
                <a:cs typeface="Times New Roman"/>
              </a:rPr>
              <a:t>vie'fl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in die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oysiyos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liegn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trern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un vie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fiel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geveyn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. </a:t>
            </a:r>
          </a:p>
          <a:p>
            <a:r>
              <a:rPr lang="en-US" dirty="0" err="1">
                <a:latin typeface="Garamond" panose="02020404030301010803" pitchFamily="18" charset="0"/>
                <a:cs typeface="Times New Roman"/>
              </a:rPr>
              <a:t>Az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ir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vet, kinder,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dem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goles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shlepn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 err="1">
                <a:latin typeface="Garamond" panose="02020404030301010803" pitchFamily="18" charset="0"/>
                <a:cs typeface="Times New Roman"/>
              </a:rPr>
              <a:t>Oysgemutshet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zayn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 err="1">
                <a:latin typeface="Garamond" panose="02020404030301010803" pitchFamily="18" charset="0"/>
                <a:cs typeface="Times New Roman"/>
              </a:rPr>
              <a:t>Zolt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ir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fun di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oysyes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koyekh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shepn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 err="1">
                <a:latin typeface="Garamond" panose="02020404030301010803" pitchFamily="18" charset="0"/>
                <a:cs typeface="Times New Roman"/>
              </a:rPr>
              <a:t>Kukt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in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zey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arayn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latin typeface="Garamond" panose="02020404030301010803" pitchFamily="18" charset="0"/>
                <a:cs typeface="Times New Roman"/>
              </a:rPr>
              <a:t>At the fireplace a little fire burns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And in the room it's warm,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And the Rabbi teaches little children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The aleph-bet.</a:t>
            </a:r>
          </a:p>
          <a:p>
            <a:r>
              <a:rPr lang="en-US" dirty="0">
                <a:latin typeface="Garamond" panose="02020404030301010803" pitchFamily="18" charset="0"/>
                <a:cs typeface="Times New Roman"/>
              </a:rPr>
              <a:t>Refrain: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See you affectionately children-dear,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Remember dear (ones), what you're learning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here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Say once again, and then once again,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"</a:t>
            </a:r>
            <a:r>
              <a:rPr lang="en-US" dirty="0" err="1">
                <a:latin typeface="Garamond" panose="02020404030301010803" pitchFamily="18" charset="0"/>
                <a:cs typeface="Times New Roman"/>
              </a:rPr>
              <a:t>Komets</a:t>
            </a:r>
            <a:r>
              <a:rPr lang="en-US" dirty="0">
                <a:latin typeface="Garamond" panose="02020404030301010803" pitchFamily="18" charset="0"/>
                <a:cs typeface="Times New Roman"/>
              </a:rPr>
              <a:t>-alef: o!" </a:t>
            </a:r>
          </a:p>
          <a:p>
            <a:r>
              <a:rPr lang="en-US" dirty="0">
                <a:latin typeface="Garamond" panose="02020404030301010803" pitchFamily="18" charset="0"/>
                <a:cs typeface="Times New Roman"/>
              </a:rPr>
              <a:t>Learn, children, with great desire,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Thus say I to you,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Whomever amongst you most quickly learns Hebrew,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he shall receive an award! </a:t>
            </a:r>
          </a:p>
          <a:p>
            <a:r>
              <a:rPr lang="en-US" dirty="0">
                <a:latin typeface="Garamond" panose="02020404030301010803" pitchFamily="18" charset="0"/>
                <a:cs typeface="Times New Roman"/>
              </a:rPr>
              <a:t>When you will, children-dear, older become,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You yourselves will understand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How many tears in the letters lie,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And how much weeping. </a:t>
            </a:r>
          </a:p>
          <a:p>
            <a:r>
              <a:rPr lang="en-US" dirty="0">
                <a:latin typeface="Garamond" panose="02020404030301010803" pitchFamily="18" charset="0"/>
                <a:cs typeface="Times New Roman"/>
              </a:rPr>
              <a:t>When you will, children-dear, bear the exile,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(and) wrought-out be,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You should from the letters draw strength, </a:t>
            </a:r>
            <a:br>
              <a:rPr lang="en-US" dirty="0">
                <a:latin typeface="Garamond" panose="02020404030301010803" pitchFamily="18" charset="0"/>
                <a:cs typeface="Times New Roman"/>
              </a:rPr>
            </a:br>
            <a:r>
              <a:rPr lang="en-US" dirty="0">
                <a:latin typeface="Garamond" panose="02020404030301010803" pitchFamily="18" charset="0"/>
                <a:cs typeface="Times New Roman"/>
              </a:rPr>
              <a:t>Look in them inside!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Garamond" panose="02020404030301010803" pitchFamily="18" charset="0"/>
                <a:cs typeface="Times New Roman"/>
              </a:rPr>
              <a:t>“Oyfn Pripetshik”</a:t>
            </a:r>
          </a:p>
        </p:txBody>
      </p:sp>
    </p:spTree>
    <p:extLst>
      <p:ext uri="{BB962C8B-B14F-4D97-AF65-F5344CB8AC3E}">
        <p14:creationId xmlns:p14="http://schemas.microsoft.com/office/powerpoint/2010/main" val="3625197368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9557</TotalTime>
  <Words>174</Words>
  <Application>Microsoft Macintosh PowerPoint</Application>
  <PresentationFormat>On-screen Show (4:3)</PresentationFormat>
  <Paragraphs>80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Narrow</vt:lpstr>
      <vt:lpstr>Garamond</vt:lpstr>
      <vt:lpstr>Times New Roman</vt:lpstr>
      <vt:lpstr>Horizon</vt:lpstr>
      <vt:lpstr>Jewish Identity In Max Steiner’s  Symphony of Six Million</vt:lpstr>
      <vt:lpstr>Max Steiner (1888-1971)</vt:lpstr>
      <vt:lpstr>PowerPoint Presentation</vt:lpstr>
      <vt:lpstr>Steiner Philanthropy (1939-1952)</vt:lpstr>
      <vt:lpstr>PowerPoint Presentation</vt:lpstr>
      <vt:lpstr>Symphony of Six Million (1932)</vt:lpstr>
      <vt:lpstr>Symphony of Six Million (1932)</vt:lpstr>
      <vt:lpstr>PowerPoint Presentation</vt:lpstr>
      <vt:lpstr>“Oyfn Pripetshik”</vt:lpstr>
      <vt:lpstr>PowerPoint Presentation</vt:lpstr>
      <vt:lpstr>Jewish Identity In Max Steiner’s  Symphony of Six Million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Jewish identity in max steiner’s Symphony of Six Million</dc:title>
  <dc:creator>Aaron Fruchtman</dc:creator>
  <cp:lastModifiedBy>Aaron Fruchtman</cp:lastModifiedBy>
  <cp:revision>84</cp:revision>
  <dcterms:created xsi:type="dcterms:W3CDTF">2014-09-15T16:07:33Z</dcterms:created>
  <dcterms:modified xsi:type="dcterms:W3CDTF">2019-04-03T20:11:04Z</dcterms:modified>
</cp:coreProperties>
</file>