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sldIdLst>
    <p:sldId id="256" r:id="rId2"/>
    <p:sldId id="278" r:id="rId3"/>
    <p:sldId id="257" r:id="rId4"/>
    <p:sldId id="258" r:id="rId5"/>
    <p:sldId id="259" r:id="rId6"/>
    <p:sldId id="260" r:id="rId7"/>
    <p:sldId id="271" r:id="rId8"/>
    <p:sldId id="267" r:id="rId9"/>
  </p:sldIdLst>
  <p:sldSz cx="9144000" cy="5715000" type="screen16x1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629" autoAdjust="0"/>
    <p:restoredTop sz="94340" autoAdjust="0"/>
  </p:normalViewPr>
  <p:slideViewPr>
    <p:cSldViewPr snapToGrid="0">
      <p:cViewPr varScale="1">
        <p:scale>
          <a:sx n="77" d="100"/>
          <a:sy n="77" d="100"/>
        </p:scale>
        <p:origin x="102" y="155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07386F-D3F1-4B21-A50A-19C0C2F3F349}" type="datetimeFigureOut">
              <a:rPr lang="en-US" smtClean="0"/>
              <a:t>3/28/2019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60438" y="1143000"/>
            <a:ext cx="49371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66B1ED-09B8-4969-B39A-BDD0EC3D8B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2438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713232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1pPr>
    <a:lvl2pPr marL="356616" algn="l" defTabSz="713232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2pPr>
    <a:lvl3pPr marL="713232" algn="l" defTabSz="713232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3pPr>
    <a:lvl4pPr marL="1069848" algn="l" defTabSz="713232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4pPr>
    <a:lvl5pPr marL="1426464" algn="l" defTabSz="713232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5pPr>
    <a:lvl6pPr marL="1783080" algn="l" defTabSz="713232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6pPr>
    <a:lvl7pPr marL="2139696" algn="l" defTabSz="713232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7pPr>
    <a:lvl8pPr marL="2496312" algn="l" defTabSz="713232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8pPr>
    <a:lvl9pPr marL="2852928" algn="l" defTabSz="713232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60438" y="1143000"/>
            <a:ext cx="49371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66B1ED-09B8-4969-B39A-BDD0EC3D8B5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0012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60438" y="1143000"/>
            <a:ext cx="49371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IMDB.com credits Dick </a:t>
            </a:r>
            <a:r>
              <a:rPr lang="en-US" dirty="0" err="1" smtClean="0"/>
              <a:t>Haymes</a:t>
            </a:r>
            <a:r>
              <a:rPr lang="en-US" dirty="0" smtClean="0"/>
              <a:t> as “Written by” on “It Can’t Be</a:t>
            </a:r>
            <a:r>
              <a:rPr lang="en-US" baseline="0" dirty="0" smtClean="0"/>
              <a:t> Wrong.” 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66B1ED-09B8-4969-B39A-BDD0EC3D8B5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1099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60438" y="1143000"/>
            <a:ext cx="49371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IMDB.com credits Dick </a:t>
            </a:r>
            <a:r>
              <a:rPr lang="en-US" dirty="0" err="1" smtClean="0"/>
              <a:t>Haymes</a:t>
            </a:r>
            <a:r>
              <a:rPr lang="en-US" dirty="0" smtClean="0"/>
              <a:t> as “Written by” on “It Can’t Be</a:t>
            </a:r>
            <a:r>
              <a:rPr lang="en-US" baseline="0" dirty="0" smtClean="0"/>
              <a:t> Wrong.”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66B1ED-09B8-4969-B39A-BDD0EC3D8B5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8996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935302"/>
            <a:ext cx="6858000" cy="19896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001698"/>
            <a:ext cx="6858000" cy="137980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7B257-F130-4D79-94AF-A6A63785F03A}" type="datetimeFigureOut">
              <a:rPr lang="en-US" smtClean="0"/>
              <a:t>3/28/2019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7A2C5-694E-4163-B9EF-3E8E40BF92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9168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7B257-F130-4D79-94AF-A6A63785F03A}" type="datetimeFigureOut">
              <a:rPr lang="en-US" smtClean="0"/>
              <a:t>3/28/2019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7A2C5-694E-4163-B9EF-3E8E40BF92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9128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04271"/>
            <a:ext cx="1971675" cy="48431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04271"/>
            <a:ext cx="5800725" cy="484319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7B257-F130-4D79-94AF-A6A63785F03A}" type="datetimeFigureOut">
              <a:rPr lang="en-US" smtClean="0"/>
              <a:t>3/28/2019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7A2C5-694E-4163-B9EF-3E8E40BF92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3802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7B257-F130-4D79-94AF-A6A63785F03A}" type="datetimeFigureOut">
              <a:rPr lang="en-US" smtClean="0"/>
              <a:t>3/28/2019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7A2C5-694E-4163-B9EF-3E8E40BF92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39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424782"/>
            <a:ext cx="7886700" cy="2377281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824553"/>
            <a:ext cx="7886700" cy="1250156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7B257-F130-4D79-94AF-A6A63785F03A}" type="datetimeFigureOut">
              <a:rPr lang="en-US" smtClean="0"/>
              <a:t>3/28/2019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7A2C5-694E-4163-B9EF-3E8E40BF92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9184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521354"/>
            <a:ext cx="3886200" cy="362611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521354"/>
            <a:ext cx="3886200" cy="362611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7B257-F130-4D79-94AF-A6A63785F03A}" type="datetimeFigureOut">
              <a:rPr lang="en-US" smtClean="0"/>
              <a:t>3/28/2019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7A2C5-694E-4163-B9EF-3E8E40BF92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9045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04271"/>
            <a:ext cx="7886700" cy="11046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400969"/>
            <a:ext cx="3868340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087563"/>
            <a:ext cx="3868340" cy="307049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400969"/>
            <a:ext cx="3887391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087563"/>
            <a:ext cx="3887391" cy="307049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7B257-F130-4D79-94AF-A6A63785F03A}" type="datetimeFigureOut">
              <a:rPr lang="en-US" smtClean="0"/>
              <a:t>3/28/2019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7A2C5-694E-4163-B9EF-3E8E40BF92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17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7B257-F130-4D79-94AF-A6A63785F03A}" type="datetimeFigureOut">
              <a:rPr lang="en-US" smtClean="0"/>
              <a:t>3/28/2019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7A2C5-694E-4163-B9EF-3E8E40BF92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7B257-F130-4D79-94AF-A6A63785F03A}" type="datetimeFigureOut">
              <a:rPr lang="en-US" smtClean="0"/>
              <a:t>3/28/2019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7A2C5-694E-4163-B9EF-3E8E40BF92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747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822855"/>
            <a:ext cx="4629150" cy="406135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7B257-F130-4D79-94AF-A6A63785F03A}" type="datetimeFigureOut">
              <a:rPr lang="en-US" smtClean="0"/>
              <a:t>3/28/2019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7A2C5-694E-4163-B9EF-3E8E40BF92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830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822855"/>
            <a:ext cx="4629150" cy="4061354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7B257-F130-4D79-94AF-A6A63785F03A}" type="datetimeFigureOut">
              <a:rPr lang="en-US" smtClean="0"/>
              <a:t>3/28/2019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7A2C5-694E-4163-B9EF-3E8E40BF92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652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04271"/>
            <a:ext cx="7886700" cy="1104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521354"/>
            <a:ext cx="7886700" cy="36261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07B257-F130-4D79-94AF-A6A63785F03A}" type="datetimeFigureOut">
              <a:rPr lang="en-US" smtClean="0"/>
              <a:t>3/28/2019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E7A2C5-694E-4163-B9EF-3E8E40BF92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93334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7495" y="310842"/>
            <a:ext cx="1304451" cy="121487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456882"/>
            <a:ext cx="6858000" cy="2422195"/>
          </a:xfrm>
        </p:spPr>
        <p:txBody>
          <a:bodyPr>
            <a:normAutofit/>
          </a:bodyPr>
          <a:lstStyle/>
          <a:p>
            <a:r>
              <a:rPr lang="en-US" sz="3000" b="1" dirty="0"/>
              <a:t>An Austrian in Hollywood:</a:t>
            </a:r>
            <a:br>
              <a:rPr lang="en-US" sz="3000" b="1" dirty="0"/>
            </a:br>
            <a:r>
              <a:rPr lang="en-US" sz="3000" b="1" dirty="0"/>
              <a:t>Leitmotifs, Key Relationships,</a:t>
            </a:r>
            <a:br>
              <a:rPr lang="en-US" sz="3000" b="1" dirty="0"/>
            </a:br>
            <a:r>
              <a:rPr lang="en-US" sz="3000" b="1" dirty="0"/>
              <a:t>and Self‐Plagiarism in </a:t>
            </a:r>
            <a:br>
              <a:rPr lang="en-US" sz="3000" b="1" dirty="0"/>
            </a:br>
            <a:r>
              <a:rPr lang="en-US" sz="3000" b="1" dirty="0"/>
              <a:t>Max Steiner’s Music for </a:t>
            </a:r>
            <a:br>
              <a:rPr lang="en-US" sz="3000" b="1" dirty="0"/>
            </a:br>
            <a:r>
              <a:rPr lang="en-US" sz="3000" b="1" i="1" dirty="0"/>
              <a:t>Now, Voyager </a:t>
            </a:r>
            <a:r>
              <a:rPr lang="en-US" sz="3000" b="1" dirty="0"/>
              <a:t>and </a:t>
            </a:r>
            <a:r>
              <a:rPr lang="en-US" sz="3000" b="1" i="1" dirty="0"/>
              <a:t>Mildred Pierce</a:t>
            </a:r>
            <a:endParaRPr lang="en-US" sz="3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4153996"/>
            <a:ext cx="3959817" cy="778652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en-US" dirty="0" smtClean="0"/>
              <a:t>Charles Francis Leinberger, Ph.D.</a:t>
            </a:r>
          </a:p>
          <a:p>
            <a:pPr algn="l"/>
            <a:r>
              <a:rPr lang="en-US" dirty="0" smtClean="0"/>
              <a:t>The University of Texas at El Paso</a:t>
            </a:r>
          </a:p>
          <a:p>
            <a:pPr algn="l"/>
            <a:r>
              <a:rPr lang="en-US" dirty="0" smtClean="0"/>
              <a:t>CHARLESL@UTEP.EDU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993565" y="434642"/>
            <a:ext cx="575708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/>
              <a:t>Max Steiner: Man and </a:t>
            </a:r>
            <a:r>
              <a:rPr lang="en-US" sz="1800" dirty="0" smtClean="0"/>
              <a:t>Myth</a:t>
            </a:r>
          </a:p>
          <a:p>
            <a:r>
              <a:rPr lang="en-US" dirty="0" smtClean="0"/>
              <a:t>A Symposium</a:t>
            </a:r>
            <a:endParaRPr lang="en-US" sz="1800" dirty="0"/>
          </a:p>
          <a:p>
            <a:r>
              <a:rPr lang="en-US" dirty="0"/>
              <a:t>February 24-25, 2018</a:t>
            </a:r>
          </a:p>
          <a:p>
            <a:r>
              <a:rPr lang="en-US" sz="1800" dirty="0" smtClean="0"/>
              <a:t>The </a:t>
            </a:r>
            <a:r>
              <a:rPr lang="en-US" dirty="0" err="1"/>
              <a:t>A</a:t>
            </a:r>
            <a:r>
              <a:rPr lang="en-US" sz="1800" dirty="0" err="1" smtClean="0"/>
              <a:t>natol</a:t>
            </a:r>
            <a:r>
              <a:rPr lang="en-US" sz="1800" dirty="0" smtClean="0"/>
              <a:t> Center at California </a:t>
            </a:r>
            <a:r>
              <a:rPr lang="en-US" sz="1800" dirty="0"/>
              <a:t>State </a:t>
            </a:r>
            <a:r>
              <a:rPr lang="en-US" sz="1800" dirty="0" smtClean="0"/>
              <a:t>University, </a:t>
            </a:r>
            <a:r>
              <a:rPr lang="en-US" sz="1800" dirty="0"/>
              <a:t>Long </a:t>
            </a:r>
            <a:r>
              <a:rPr lang="en-US" sz="1800" dirty="0" smtClean="0"/>
              <a:t>Beach</a:t>
            </a:r>
            <a:endParaRPr lang="en-US" sz="18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307" y="3919122"/>
            <a:ext cx="1728510" cy="1391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3067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7495" y="310842"/>
            <a:ext cx="1304451" cy="121487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456882"/>
            <a:ext cx="6858000" cy="2422195"/>
          </a:xfrm>
        </p:spPr>
        <p:txBody>
          <a:bodyPr>
            <a:normAutofit/>
          </a:bodyPr>
          <a:lstStyle/>
          <a:p>
            <a:r>
              <a:rPr lang="en-US" sz="3000" b="1" dirty="0"/>
              <a:t>An Austrian in Hollywood:</a:t>
            </a:r>
            <a:br>
              <a:rPr lang="en-US" sz="3000" b="1" dirty="0"/>
            </a:br>
            <a:r>
              <a:rPr lang="en-US" sz="3000" b="1" dirty="0"/>
              <a:t>Leitmotifs, Key Relationships,</a:t>
            </a:r>
            <a:br>
              <a:rPr lang="en-US" sz="3000" b="1" dirty="0"/>
            </a:br>
            <a:r>
              <a:rPr lang="en-US" sz="3000" b="1" dirty="0"/>
              <a:t>and Self‐Plagiarism in </a:t>
            </a:r>
            <a:br>
              <a:rPr lang="en-US" sz="3000" b="1" dirty="0"/>
            </a:br>
            <a:r>
              <a:rPr lang="en-US" sz="3000" b="1" dirty="0"/>
              <a:t>Max Steiner’s Music for </a:t>
            </a:r>
            <a:br>
              <a:rPr lang="en-US" sz="3000" b="1" dirty="0"/>
            </a:br>
            <a:r>
              <a:rPr lang="en-US" sz="3000" b="1" i="1" dirty="0"/>
              <a:t>Now, Voyager </a:t>
            </a:r>
            <a:r>
              <a:rPr lang="en-US" sz="3000" b="1" dirty="0"/>
              <a:t>and </a:t>
            </a:r>
            <a:r>
              <a:rPr lang="en-US" sz="3000" b="1" i="1" dirty="0"/>
              <a:t>Mildred Pierce</a:t>
            </a:r>
            <a:endParaRPr lang="en-US" sz="3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4153996"/>
            <a:ext cx="3959817" cy="778652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en-US" dirty="0" smtClean="0"/>
              <a:t>Charles Francis Leinberger, Ph.D.</a:t>
            </a:r>
          </a:p>
          <a:p>
            <a:pPr algn="l"/>
            <a:r>
              <a:rPr lang="en-US" dirty="0" smtClean="0"/>
              <a:t>The University of Texas at El Paso</a:t>
            </a:r>
          </a:p>
          <a:p>
            <a:pPr algn="l"/>
            <a:r>
              <a:rPr lang="en-US" dirty="0" smtClean="0"/>
              <a:t>CHARLESL@UTEP.EDU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993565" y="434642"/>
            <a:ext cx="575708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/>
              <a:t>Max Steiner: Man and </a:t>
            </a:r>
            <a:r>
              <a:rPr lang="en-US" sz="1800" dirty="0" smtClean="0"/>
              <a:t>Myth</a:t>
            </a:r>
          </a:p>
          <a:p>
            <a:r>
              <a:rPr lang="en-US" dirty="0" smtClean="0"/>
              <a:t>A Symposium</a:t>
            </a:r>
            <a:endParaRPr lang="en-US" sz="1800" dirty="0"/>
          </a:p>
          <a:p>
            <a:r>
              <a:rPr lang="en-US" dirty="0"/>
              <a:t>February 24-25, 2018</a:t>
            </a:r>
          </a:p>
          <a:p>
            <a:r>
              <a:rPr lang="en-US" sz="1800" dirty="0" smtClean="0"/>
              <a:t>The </a:t>
            </a:r>
            <a:r>
              <a:rPr lang="en-US" dirty="0" err="1"/>
              <a:t>A</a:t>
            </a:r>
            <a:r>
              <a:rPr lang="en-US" sz="1800" dirty="0" err="1" smtClean="0"/>
              <a:t>natol</a:t>
            </a:r>
            <a:r>
              <a:rPr lang="en-US" sz="1800" dirty="0" smtClean="0"/>
              <a:t> Center at California </a:t>
            </a:r>
            <a:r>
              <a:rPr lang="en-US" sz="1800" dirty="0"/>
              <a:t>State </a:t>
            </a:r>
            <a:r>
              <a:rPr lang="en-US" sz="1800" dirty="0" smtClean="0"/>
              <a:t>University, </a:t>
            </a:r>
            <a:r>
              <a:rPr lang="en-US" sz="1800" dirty="0"/>
              <a:t>Long </a:t>
            </a:r>
            <a:r>
              <a:rPr lang="en-US" sz="1800" dirty="0" smtClean="0"/>
              <a:t>Beach</a:t>
            </a:r>
            <a:endParaRPr lang="en-US" sz="18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307" y="3919122"/>
            <a:ext cx="1728510" cy="1391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5538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0" y="1463040"/>
            <a:ext cx="2438400" cy="3657600"/>
          </a:xfrm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628650" y="1654969"/>
            <a:ext cx="4840605" cy="3263504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100" dirty="0"/>
              <a:t>Directed by Irving Rapper</a:t>
            </a:r>
          </a:p>
          <a:p>
            <a:r>
              <a:rPr lang="en-US" sz="2100" dirty="0"/>
              <a:t>Starring</a:t>
            </a:r>
          </a:p>
          <a:p>
            <a:pPr lvl="1"/>
            <a:r>
              <a:rPr lang="en-US" sz="1800" dirty="0"/>
              <a:t>Bette Davis</a:t>
            </a:r>
          </a:p>
          <a:p>
            <a:pPr lvl="1"/>
            <a:r>
              <a:rPr lang="en-US" sz="1800" dirty="0"/>
              <a:t>Paul </a:t>
            </a:r>
            <a:r>
              <a:rPr lang="en-US" sz="1800" dirty="0" err="1"/>
              <a:t>Henreid</a:t>
            </a:r>
            <a:endParaRPr lang="en-US" sz="1800" dirty="0"/>
          </a:p>
          <a:p>
            <a:pPr lvl="1"/>
            <a:r>
              <a:rPr lang="en-US" sz="1800" smtClean="0"/>
              <a:t>Claude </a:t>
            </a:r>
            <a:r>
              <a:rPr lang="en-US" sz="1800" dirty="0"/>
              <a:t>Rains</a:t>
            </a:r>
          </a:p>
          <a:p>
            <a:pPr lvl="1"/>
            <a:r>
              <a:rPr lang="en-US" sz="1800" dirty="0"/>
              <a:t>Gladys Cooper</a:t>
            </a:r>
          </a:p>
          <a:p>
            <a:r>
              <a:rPr lang="en-US" sz="2100" dirty="0"/>
              <a:t>Music by Max Steiner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28650" y="304271"/>
            <a:ext cx="7886700" cy="1104636"/>
          </a:xfrm>
        </p:spPr>
        <p:txBody>
          <a:bodyPr/>
          <a:lstStyle/>
          <a:p>
            <a:r>
              <a:rPr lang="en-US" i="1" dirty="0" smtClean="0"/>
              <a:t>Now, Voyager</a:t>
            </a:r>
            <a:r>
              <a:rPr lang="en-US" dirty="0" smtClean="0"/>
              <a:t> (1942)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140296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5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Mildred Pierce </a:t>
            </a:r>
            <a:r>
              <a:rPr lang="en-US" dirty="0" smtClean="0"/>
              <a:t>(1945)</a:t>
            </a:r>
            <a:endParaRPr lang="en-US" i="1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1" y="1463040"/>
            <a:ext cx="2377439" cy="3657600"/>
          </a:xfrm>
        </p:spPr>
      </p:pic>
      <p:sp>
        <p:nvSpPr>
          <p:cNvPr id="5" name="Content Placeholder 3"/>
          <p:cNvSpPr txBox="1">
            <a:spLocks/>
          </p:cNvSpPr>
          <p:nvPr/>
        </p:nvSpPr>
        <p:spPr>
          <a:xfrm>
            <a:off x="628650" y="1654969"/>
            <a:ext cx="4857750" cy="3263504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100" dirty="0"/>
              <a:t>Directed by Michael </a:t>
            </a:r>
            <a:r>
              <a:rPr lang="en-US" sz="2100" dirty="0" err="1"/>
              <a:t>Curtiz</a:t>
            </a:r>
            <a:endParaRPr lang="en-US" sz="2100" dirty="0"/>
          </a:p>
          <a:p>
            <a:r>
              <a:rPr lang="en-US" sz="2100" dirty="0"/>
              <a:t>Starring</a:t>
            </a:r>
          </a:p>
          <a:p>
            <a:pPr lvl="1"/>
            <a:r>
              <a:rPr lang="en-US" sz="1800" dirty="0"/>
              <a:t>Joan Crawford</a:t>
            </a:r>
          </a:p>
          <a:p>
            <a:pPr lvl="1"/>
            <a:r>
              <a:rPr lang="en-US" sz="1800" dirty="0"/>
              <a:t>Jack Carson</a:t>
            </a:r>
          </a:p>
          <a:p>
            <a:pPr lvl="1"/>
            <a:r>
              <a:rPr lang="en-US" sz="1800" dirty="0"/>
              <a:t>Zachary Scott</a:t>
            </a:r>
          </a:p>
          <a:p>
            <a:pPr lvl="1"/>
            <a:r>
              <a:rPr lang="en-US" sz="1800" dirty="0"/>
              <a:t>Eve Arden</a:t>
            </a:r>
          </a:p>
          <a:p>
            <a:pPr lvl="1"/>
            <a:r>
              <a:rPr lang="en-US" sz="1800" dirty="0"/>
              <a:t>Ann Blyth</a:t>
            </a:r>
          </a:p>
          <a:p>
            <a:r>
              <a:rPr lang="en-US" sz="2100" dirty="0"/>
              <a:t>Music by Max Steiner</a:t>
            </a:r>
          </a:p>
        </p:txBody>
      </p:sp>
    </p:spTree>
    <p:extLst>
      <p:ext uri="{BB962C8B-B14F-4D97-AF65-F5344CB8AC3E}">
        <p14:creationId xmlns:p14="http://schemas.microsoft.com/office/powerpoint/2010/main" val="2355382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5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Star Trek: Voyager, </a:t>
            </a:r>
            <a:r>
              <a:rPr lang="en-US" dirty="0" smtClean="0"/>
              <a:t>“The Killing Game” (1998)</a:t>
            </a:r>
            <a:endParaRPr lang="en-US" i="1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0" y="1463040"/>
            <a:ext cx="2664176" cy="3657600"/>
          </a:xfrm>
        </p:spPr>
      </p:pic>
      <p:sp>
        <p:nvSpPr>
          <p:cNvPr id="5" name="Content Placeholder 4"/>
          <p:cNvSpPr txBox="1">
            <a:spLocks/>
          </p:cNvSpPr>
          <p:nvPr/>
        </p:nvSpPr>
        <p:spPr>
          <a:xfrm>
            <a:off x="628650" y="1654969"/>
            <a:ext cx="4531995" cy="3263504"/>
          </a:xfrm>
          <a:prstGeom prst="rect">
            <a:avLst/>
          </a:prstGeom>
        </p:spPr>
        <p:txBody>
          <a:bodyPr vert="horz" lIns="68580" tIns="34290" rIns="68580" bIns="3429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100" dirty="0"/>
              <a:t>Directed by David Livingston</a:t>
            </a:r>
          </a:p>
          <a:p>
            <a:r>
              <a:rPr lang="en-US" sz="2100" dirty="0"/>
              <a:t>Starring</a:t>
            </a:r>
          </a:p>
          <a:p>
            <a:pPr lvl="1"/>
            <a:r>
              <a:rPr lang="en-US" sz="1800" dirty="0"/>
              <a:t>Kate </a:t>
            </a:r>
            <a:r>
              <a:rPr lang="en-US" sz="1800" dirty="0" err="1"/>
              <a:t>Mulgrew</a:t>
            </a:r>
            <a:endParaRPr lang="en-US" sz="1800" dirty="0"/>
          </a:p>
          <a:p>
            <a:pPr lvl="1"/>
            <a:r>
              <a:rPr lang="en-US" sz="1800" dirty="0"/>
              <a:t>Robert Beltran</a:t>
            </a:r>
          </a:p>
          <a:p>
            <a:pPr lvl="1"/>
            <a:r>
              <a:rPr lang="en-US" sz="1800" dirty="0"/>
              <a:t>Jeri Ryan</a:t>
            </a:r>
          </a:p>
          <a:p>
            <a:pPr lvl="1"/>
            <a:r>
              <a:rPr lang="en-US" sz="1800" dirty="0"/>
              <a:t>Robert </a:t>
            </a:r>
            <a:r>
              <a:rPr lang="en-US" sz="1800" dirty="0" err="1"/>
              <a:t>Picardo</a:t>
            </a:r>
            <a:endParaRPr lang="en-US" sz="1800" dirty="0"/>
          </a:p>
          <a:p>
            <a:r>
              <a:rPr lang="en-US" sz="2100" dirty="0"/>
              <a:t>Main Title Music by Jerry Goldsmith</a:t>
            </a:r>
          </a:p>
          <a:p>
            <a:r>
              <a:rPr lang="en-US" sz="2100" dirty="0"/>
              <a:t>“It Can’t Be Wrong”</a:t>
            </a:r>
          </a:p>
          <a:p>
            <a:pPr lvl="1"/>
            <a:r>
              <a:rPr lang="en-US" sz="1800" dirty="0"/>
              <a:t>Music by Max Steiner</a:t>
            </a:r>
          </a:p>
          <a:p>
            <a:pPr lvl="1"/>
            <a:r>
              <a:rPr lang="en-US" sz="1800" dirty="0"/>
              <a:t>Lyrics by Kim Gannon</a:t>
            </a:r>
          </a:p>
          <a:p>
            <a:pPr lvl="1"/>
            <a:r>
              <a:rPr lang="en-US" sz="1800" dirty="0"/>
              <a:t>Sung by Jeri Ryan </a:t>
            </a:r>
          </a:p>
        </p:txBody>
      </p:sp>
    </p:spTree>
    <p:extLst>
      <p:ext uri="{BB962C8B-B14F-4D97-AF65-F5344CB8AC3E}">
        <p14:creationId xmlns:p14="http://schemas.microsoft.com/office/powerpoint/2010/main" val="3024177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5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45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0"/>
                            </p:stCondLst>
                            <p:childTnLst>
                              <p:par>
                                <p:cTn id="4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500"/>
                            </p:stCondLst>
                            <p:childTnLst>
                              <p:par>
                                <p:cTn id="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 bldLvl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Acknowledgements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Kate </a:t>
            </a:r>
            <a:r>
              <a:rPr lang="en-US" dirty="0" err="1"/>
              <a:t>Daubney</a:t>
            </a:r>
            <a:r>
              <a:rPr lang="en-US" dirty="0"/>
              <a:t>, Series </a:t>
            </a:r>
            <a:r>
              <a:rPr lang="en-US" dirty="0" smtClean="0"/>
              <a:t>Editor, Scarecrow Film </a:t>
            </a:r>
            <a:r>
              <a:rPr lang="en-US" dirty="0"/>
              <a:t>Score </a:t>
            </a:r>
            <a:r>
              <a:rPr lang="en-US" dirty="0" smtClean="0"/>
              <a:t>Guides</a:t>
            </a:r>
            <a:endParaRPr lang="en-US" dirty="0"/>
          </a:p>
          <a:p>
            <a:r>
              <a:rPr lang="en-US" dirty="0" smtClean="0"/>
              <a:t>Steve Haddad, Lecturer, The University of Texas at El Paso</a:t>
            </a:r>
          </a:p>
          <a:p>
            <a:r>
              <a:rPr lang="en-US" dirty="0" smtClean="0"/>
              <a:t>Edward Murphy, </a:t>
            </a:r>
            <a:r>
              <a:rPr lang="en-US" dirty="0"/>
              <a:t>P</a:t>
            </a:r>
            <a:r>
              <a:rPr lang="en-US" dirty="0" smtClean="0"/>
              <a:t>rofessor, Dissertation Director, The University of Arizona</a:t>
            </a:r>
          </a:p>
          <a:p>
            <a:r>
              <a:rPr lang="en-US" dirty="0" smtClean="0"/>
              <a:t>The Warner Bros. Archive, School of Cinema-Television, The University of Southern California, Los Angeles, California</a:t>
            </a:r>
          </a:p>
          <a:p>
            <a:r>
              <a:rPr lang="en-US" dirty="0" smtClean="0"/>
              <a:t>The Max Steiner Collection, Arts and Communications Archive,  Brigham Young University, Provo, Utah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8678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0"/>
    </mc:Choice>
    <mc:Fallback xmlns="">
      <p:transition spd="slow" advTm="3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Bibliography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Daubney</a:t>
            </a:r>
            <a:r>
              <a:rPr lang="en-US" dirty="0" smtClean="0"/>
              <a:t>, </a:t>
            </a:r>
            <a:r>
              <a:rPr lang="en-US" dirty="0"/>
              <a:t>K</a:t>
            </a:r>
            <a:r>
              <a:rPr lang="en-US" dirty="0" smtClean="0"/>
              <a:t>ate. </a:t>
            </a:r>
            <a:r>
              <a:rPr lang="en-US" i="1" dirty="0" smtClean="0"/>
              <a:t>Max Steiner’s </a:t>
            </a:r>
            <a:r>
              <a:rPr lang="en-US" dirty="0" smtClean="0"/>
              <a:t>Now, Voyager</a:t>
            </a:r>
            <a:r>
              <a:rPr lang="en-US" i="1" dirty="0" smtClean="0"/>
              <a:t>: A Film Score Guide</a:t>
            </a:r>
            <a:r>
              <a:rPr lang="en-US" dirty="0" smtClean="0"/>
              <a:t>. Westport, Connecticut: Greenwood Press, 2001.</a:t>
            </a:r>
          </a:p>
          <a:p>
            <a:r>
              <a:rPr lang="en-US" dirty="0" err="1" smtClean="0"/>
              <a:t>Gorbman</a:t>
            </a:r>
            <a:r>
              <a:rPr lang="en-US" dirty="0" smtClean="0"/>
              <a:t>, Claudia. </a:t>
            </a:r>
            <a:r>
              <a:rPr lang="en-US" i="1" dirty="0" smtClean="0"/>
              <a:t>Unheard Melodies</a:t>
            </a:r>
            <a:r>
              <a:rPr lang="en-US" dirty="0" smtClean="0"/>
              <a:t>. Bloomington &amp; Indianapolis: Indiana University Press, 1987. </a:t>
            </a:r>
          </a:p>
          <a:p>
            <a:r>
              <a:rPr lang="en-US" dirty="0" smtClean="0"/>
              <a:t>Leinberger, Charles Francis. </a:t>
            </a:r>
            <a:r>
              <a:rPr lang="en-US" i="1" dirty="0" smtClean="0"/>
              <a:t>An Austrian in Hollywood: Leitmotifs, Thematic Transformation, &amp; Key Relationships in Max Steiner’s 1942 Film Score, </a:t>
            </a:r>
            <a:r>
              <a:rPr lang="en-US" dirty="0" smtClean="0"/>
              <a:t>Now, Voyager. Dissertation. The University of Arizona, 1996. </a:t>
            </a:r>
          </a:p>
          <a:p>
            <a:r>
              <a:rPr lang="en-US" dirty="0" smtClean="0"/>
              <a:t>Steiner, Max. </a:t>
            </a:r>
            <a:r>
              <a:rPr lang="en-US" i="1" dirty="0" smtClean="0"/>
              <a:t>Notes to You: An Unpublished Autobiography</a:t>
            </a:r>
            <a:r>
              <a:rPr lang="en-US" dirty="0" smtClean="0"/>
              <a:t>. 1963-64.</a:t>
            </a:r>
          </a:p>
          <a:p>
            <a:r>
              <a:rPr lang="en-US" dirty="0" smtClean="0"/>
              <a:t>Steiner, Max. </a:t>
            </a:r>
            <a:r>
              <a:rPr lang="en-US" i="1" dirty="0" smtClean="0"/>
              <a:t>Now, Voyager</a:t>
            </a:r>
            <a:r>
              <a:rPr lang="en-US" dirty="0" smtClean="0"/>
              <a:t>. Orch. Hugo </a:t>
            </a:r>
            <a:r>
              <a:rPr lang="en-US" dirty="0" err="1" smtClean="0"/>
              <a:t>Friedhofer</a:t>
            </a:r>
            <a:r>
              <a:rPr lang="en-US" dirty="0" smtClean="0"/>
              <a:t>. </a:t>
            </a:r>
            <a:r>
              <a:rPr lang="en-US" dirty="0" err="1" smtClean="0"/>
              <a:t>ms.</a:t>
            </a:r>
            <a:r>
              <a:rPr lang="en-US" dirty="0" smtClean="0"/>
              <a:t> 763. University of Southern California, Los Angeles. 1942.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2898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0"/>
    </mc:Choice>
    <mc:Fallback xmlns="">
      <p:transition spd="slow" advTm="3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 and Comments?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CHARLESL@UTEP.EDU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71194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1322</TotalTime>
  <Words>412</Words>
  <Application>Microsoft Office PowerPoint</Application>
  <PresentationFormat>On-screen Show (16:10)</PresentationFormat>
  <Paragraphs>64</Paragraphs>
  <Slides>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An Austrian in Hollywood: Leitmotifs, Key Relationships, and Self‐Plagiarism in  Max Steiner’s Music for  Now, Voyager and Mildred Pierce</vt:lpstr>
      <vt:lpstr>An Austrian in Hollywood: Leitmotifs, Key Relationships, and Self‐Plagiarism in  Max Steiner’s Music for  Now, Voyager and Mildred Pierce</vt:lpstr>
      <vt:lpstr>Now, Voyager (1942)</vt:lpstr>
      <vt:lpstr>Mildred Pierce (1945)</vt:lpstr>
      <vt:lpstr>Star Trek: Voyager, “The Killing Game” (1998)</vt:lpstr>
      <vt:lpstr>Acknowledgements</vt:lpstr>
      <vt:lpstr>Bibliography</vt:lpstr>
      <vt:lpstr>Questions and Comments?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 Austrian in Hollywood: Leitmotifs, Key Relationships, and Self‐Plagiarism in  Max Steiner’s Music for  Now, Voyager and Mildred Pierce</dc:title>
  <dc:creator>Leinberger, Charles F.</dc:creator>
  <cp:lastModifiedBy>Leinberger, Charles F.</cp:lastModifiedBy>
  <cp:revision>116</cp:revision>
  <dcterms:created xsi:type="dcterms:W3CDTF">2017-12-26T21:36:02Z</dcterms:created>
  <dcterms:modified xsi:type="dcterms:W3CDTF">2019-03-28T13:17:57Z</dcterms:modified>
</cp:coreProperties>
</file>